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5" r:id="rId9"/>
    <p:sldId id="286" r:id="rId10"/>
    <p:sldId id="287" r:id="rId11"/>
    <p:sldId id="317" r:id="rId12"/>
    <p:sldId id="318" r:id="rId13"/>
    <p:sldId id="319" r:id="rId14"/>
    <p:sldId id="320" r:id="rId15"/>
    <p:sldId id="321" r:id="rId16"/>
    <p:sldId id="322" r:id="rId17"/>
    <p:sldId id="323" r:id="rId18"/>
    <p:sldId id="324" r:id="rId19"/>
    <p:sldId id="325" r:id="rId20"/>
    <p:sldId id="327" r:id="rId21"/>
    <p:sldId id="328" r:id="rId22"/>
    <p:sldId id="329" r:id="rId23"/>
    <p:sldId id="330" r:id="rId24"/>
    <p:sldId id="331" r:id="rId25"/>
    <p:sldId id="333" r:id="rId26"/>
    <p:sldId id="360" r:id="rId27"/>
    <p:sldId id="361" r:id="rId28"/>
    <p:sldId id="340" r:id="rId29"/>
    <p:sldId id="334" r:id="rId30"/>
    <p:sldId id="335" r:id="rId31"/>
    <p:sldId id="336" r:id="rId32"/>
    <p:sldId id="337" r:id="rId33"/>
    <p:sldId id="338" r:id="rId34"/>
    <p:sldId id="339" r:id="rId35"/>
    <p:sldId id="341" r:id="rId36"/>
    <p:sldId id="342" r:id="rId37"/>
    <p:sldId id="348" r:id="rId38"/>
    <p:sldId id="362" r:id="rId39"/>
    <p:sldId id="349" r:id="rId40"/>
    <p:sldId id="350" r:id="rId41"/>
    <p:sldId id="351" r:id="rId42"/>
    <p:sldId id="352" r:id="rId43"/>
    <p:sldId id="353" r:id="rId44"/>
    <p:sldId id="355" r:id="rId45"/>
    <p:sldId id="356" r:id="rId46"/>
    <p:sldId id="357" r:id="rId47"/>
    <p:sldId id="359" r:id="rId48"/>
    <p:sldId id="343" r:id="rId49"/>
    <p:sldId id="344" r:id="rId50"/>
    <p:sldId id="345" r:id="rId51"/>
    <p:sldId id="346" r:id="rId52"/>
    <p:sldId id="347" r:id="rId53"/>
    <p:sldId id="363" r:id="rId5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81CFE1-5EE0-40FF-AAA8-E109D0A9C1B0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36CC11-6D2D-456B-BC4F-3A1081D71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829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2E8B-CCA2-4C3D-AB7E-D2C67E997D5B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F58F2-00A8-4940-B635-9A06D87447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009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2E8B-CCA2-4C3D-AB7E-D2C67E997D5B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F58F2-00A8-4940-B635-9A06D87447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54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2E8B-CCA2-4C3D-AB7E-D2C67E997D5B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F58F2-00A8-4940-B635-9A06D87447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421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2E8B-CCA2-4C3D-AB7E-D2C67E997D5B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F58F2-00A8-4940-B635-9A06D87447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168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2E8B-CCA2-4C3D-AB7E-D2C67E997D5B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F58F2-00A8-4940-B635-9A06D87447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83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2E8B-CCA2-4C3D-AB7E-D2C67E997D5B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F58F2-00A8-4940-B635-9A06D87447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435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2E8B-CCA2-4C3D-AB7E-D2C67E997D5B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F58F2-00A8-4940-B635-9A06D87447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633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2E8B-CCA2-4C3D-AB7E-D2C67E997D5B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F58F2-00A8-4940-B635-9A06D87447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788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2E8B-CCA2-4C3D-AB7E-D2C67E997D5B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F58F2-00A8-4940-B635-9A06D87447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913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2E8B-CCA2-4C3D-AB7E-D2C67E997D5B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F58F2-00A8-4940-B635-9A06D87447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003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2E8B-CCA2-4C3D-AB7E-D2C67E997D5B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F58F2-00A8-4940-B635-9A06D87447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020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B2E8B-CCA2-4C3D-AB7E-D2C67E997D5B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9F58F2-00A8-4940-B635-9A06D87447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654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oleObject" Target="../embeddings/oleObject4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oleObject" Target="../embeddings/oleObject6.bin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oleObject" Target="../embeddings/oleObject10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oleObject" Target="../embeddings/oleObject14.bin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oleObject" Target="../embeddings/oleObject15.bin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1400" y="1075975"/>
            <a:ext cx="10198443" cy="2785812"/>
          </a:xfrm>
        </p:spPr>
        <p:txBody>
          <a:bodyPr>
            <a:noAutofit/>
          </a:bodyPr>
          <a:lstStyle/>
          <a:p>
            <a:pPr algn="l"/>
            <a:r>
              <a:rPr lang="sr-Cyrl-RS" dirty="0">
                <a:effectLst/>
                <a:latin typeface="+mn-lt"/>
                <a:ea typeface="Times New Roman" panose="02020603050405020304" pitchFamily="18" charset="0"/>
              </a:rPr>
              <a:t>Атрезија хоана</a:t>
            </a:r>
            <a:r>
              <a:rPr lang="en-US" spc="-25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br>
              <a:rPr lang="sr-Latn-RS" spc="-25" dirty="0">
                <a:effectLst/>
                <a:latin typeface="+mn-lt"/>
                <a:ea typeface="Times New Roman" panose="02020603050405020304" pitchFamily="18" charset="0"/>
              </a:rPr>
            </a:br>
            <a:r>
              <a:rPr lang="sr-Cyrl-RS" spc="-25" dirty="0">
                <a:effectLst/>
                <a:latin typeface="+mn-lt"/>
                <a:ea typeface="Times New Roman" panose="02020603050405020304" pitchFamily="18" charset="0"/>
              </a:rPr>
              <a:t>Чир вестибулума носа</a:t>
            </a:r>
            <a:br>
              <a:rPr lang="sr-Latn-RS" spc="-25" dirty="0">
                <a:effectLst/>
                <a:latin typeface="+mn-lt"/>
                <a:ea typeface="Times New Roman" panose="02020603050405020304" pitchFamily="18" charset="0"/>
              </a:rPr>
            </a:br>
            <a:r>
              <a:rPr lang="en-US" dirty="0" err="1">
                <a:effectLst/>
                <a:latin typeface="+mn-lt"/>
                <a:ea typeface="Times New Roman" panose="02020603050405020304" pitchFamily="18" charset="0"/>
              </a:rPr>
              <a:t>Повреде</a:t>
            </a:r>
            <a:r>
              <a:rPr lang="en-US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+mn-lt"/>
                <a:ea typeface="Times New Roman" panose="02020603050405020304" pitchFamily="18" charset="0"/>
              </a:rPr>
              <a:t>носа</a:t>
            </a:r>
            <a:r>
              <a:rPr lang="en-US" spc="-45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dirty="0">
                <a:latin typeface="+mn-lt"/>
                <a:ea typeface="Times New Roman" panose="02020603050405020304" pitchFamily="18" charset="0"/>
              </a:rPr>
              <a:t>и</a:t>
            </a:r>
            <a:r>
              <a:rPr lang="sr-Cyrl-RS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+mn-lt"/>
                <a:ea typeface="Times New Roman" panose="02020603050405020304" pitchFamily="18" charset="0"/>
              </a:rPr>
              <a:t>лица</a:t>
            </a:r>
            <a:endParaRPr lang="en-US" dirty="0"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488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939784"/>
          </a:xfrm>
        </p:spPr>
        <p:txBody>
          <a:bodyPr/>
          <a:lstStyle/>
          <a:p>
            <a:r>
              <a:rPr lang="x-none" dirty="0">
                <a:solidFill>
                  <a:srgbClr val="6600CC"/>
                </a:solidFill>
              </a:rPr>
              <a:t>Фурункул носа</a:t>
            </a:r>
            <a:endParaRPr lang="en-US" dirty="0">
              <a:solidFill>
                <a:srgbClr val="6600CC"/>
              </a:solidFill>
            </a:endParaRPr>
          </a:p>
        </p:txBody>
      </p:sp>
      <p:graphicFrame>
        <p:nvGraphicFramePr>
          <p:cNvPr id="1026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3606790" y="1576366"/>
          <a:ext cx="4060846" cy="4060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3200000" imgH="3200000" progId="">
                  <p:embed/>
                </p:oleObj>
              </mc:Choice>
              <mc:Fallback>
                <p:oleObj name="Photo Editor Photo" r:id="rId2" imgW="3200000" imgH="32000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6790" y="1576366"/>
                        <a:ext cx="4060846" cy="40608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20303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6735" y="1597981"/>
            <a:ext cx="9811265" cy="1713630"/>
          </a:xfrm>
        </p:spPr>
        <p:txBody>
          <a:bodyPr>
            <a:noAutofit/>
          </a:bodyPr>
          <a:lstStyle/>
          <a:p>
            <a:r>
              <a:rPr lang="sr-Cyrl-RS" sz="54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ПОВРЕДЕ НОСА И ЛИЦА</a:t>
            </a:r>
            <a:endParaRPr lang="en-US" sz="54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28180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805" y="406443"/>
            <a:ext cx="7467600" cy="939784"/>
          </a:xfrm>
        </p:spPr>
        <p:txBody>
          <a:bodyPr>
            <a:normAutofit/>
          </a:bodyPr>
          <a:lstStyle/>
          <a:p>
            <a:r>
              <a:rPr lang="sr-Cyrl-RS" sz="4800" b="1" dirty="0"/>
              <a:t>Повреде носа</a:t>
            </a:r>
            <a:endParaRPr lang="en-US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29729" y="1643050"/>
            <a:ext cx="10486767" cy="425769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33CC"/>
                </a:solidFill>
              </a:rPr>
              <a:t>Етиологија</a:t>
            </a:r>
            <a:r>
              <a:rPr lang="ru-RU" dirty="0"/>
              <a:t> – порођај, саобраћајни удес, спорт или туча.</a:t>
            </a:r>
          </a:p>
          <a:p>
            <a:r>
              <a:rPr lang="ru-RU" dirty="0"/>
              <a:t>Могу бити: </a:t>
            </a:r>
          </a:p>
          <a:p>
            <a:pPr lvl="1"/>
            <a:r>
              <a:rPr lang="ru-RU" dirty="0"/>
              <a:t>изоловане или удружене </a:t>
            </a:r>
          </a:p>
          <a:p>
            <a:pPr lvl="1"/>
            <a:r>
              <a:rPr lang="ru-RU" dirty="0"/>
              <a:t>отворене или затворене (у зависности од очуваности интегритета коже )</a:t>
            </a:r>
          </a:p>
          <a:p>
            <a:r>
              <a:rPr lang="ru-RU" b="1" dirty="0">
                <a:solidFill>
                  <a:srgbClr val="FF33CC"/>
                </a:solidFill>
              </a:rPr>
              <a:t>Симптоматологија</a:t>
            </a:r>
            <a:r>
              <a:rPr lang="ru-RU" dirty="0"/>
              <a:t> – крварење, оток, крвни подлови меких ткива и очних капака, деформација носне пирамиде, отежано дисање на нос.</a:t>
            </a:r>
          </a:p>
        </p:txBody>
      </p:sp>
    </p:spTree>
    <p:extLst>
      <p:ext uri="{BB962C8B-B14F-4D97-AF65-F5344CB8AC3E}">
        <p14:creationId xmlns:p14="http://schemas.microsoft.com/office/powerpoint/2010/main" val="39056617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357298"/>
            <a:ext cx="10585622" cy="368618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33CC"/>
                </a:solidFill>
              </a:rPr>
              <a:t>Дијагноза</a:t>
            </a:r>
            <a:r>
              <a:rPr lang="ru-RU" dirty="0"/>
              <a:t> – анамнеза, клинички преглед (инспекција, палпација, предња и задња риноскопија), радиологија (РТГ носних костију и РТГ ПНС, КТ - ретко).</a:t>
            </a:r>
          </a:p>
          <a:p>
            <a:pPr>
              <a:buNone/>
            </a:pPr>
            <a:endParaRPr lang="ru-RU" dirty="0"/>
          </a:p>
          <a:p>
            <a:r>
              <a:rPr lang="ru-RU" sz="3000" b="1" dirty="0">
                <a:solidFill>
                  <a:srgbClr val="FF33CC"/>
                </a:solidFill>
              </a:rPr>
              <a:t>Терапија</a:t>
            </a:r>
            <a:r>
              <a:rPr lang="ru-RU" sz="3000" dirty="0"/>
              <a:t> </a:t>
            </a:r>
          </a:p>
          <a:p>
            <a:pPr lvl="1"/>
            <a:r>
              <a:rPr lang="ru-RU" sz="2800" dirty="0"/>
              <a:t>хируршка (обрада ране, сутура, тампонада, репозиција), </a:t>
            </a:r>
          </a:p>
          <a:p>
            <a:pPr lvl="1"/>
            <a:r>
              <a:rPr lang="ru-RU" sz="2800" dirty="0"/>
              <a:t>конзервативна (АТ заштита, антибиотици, аналгетици).</a:t>
            </a:r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3303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8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3452794" y="928670"/>
          <a:ext cx="4857784" cy="48577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1905266" imgH="1905266" progId="">
                  <p:embed/>
                </p:oleObj>
              </mc:Choice>
              <mc:Fallback>
                <p:oleObj name="Photo Editor Photo" r:id="rId2" imgW="1905266" imgH="1905266" progId="">
                  <p:embed/>
                  <p:pic>
                    <p:nvPicPr>
                      <p:cNvPr id="7577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2794" y="928670"/>
                        <a:ext cx="4857784" cy="48577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26232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icture1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524232" y="928671"/>
            <a:ext cx="4817962" cy="4873625"/>
          </a:xfrm>
        </p:spPr>
      </p:pic>
    </p:spTree>
    <p:extLst>
      <p:ext uri="{BB962C8B-B14F-4D97-AF65-F5344CB8AC3E}">
        <p14:creationId xmlns:p14="http://schemas.microsoft.com/office/powerpoint/2010/main" val="15277940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7010094 - Copy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25081" t="6742" r="15553" b="14103"/>
          <a:stretch>
            <a:fillRect/>
          </a:stretch>
        </p:blipFill>
        <p:spPr>
          <a:xfrm>
            <a:off x="3524232" y="1071546"/>
            <a:ext cx="4714908" cy="4714908"/>
          </a:xfrm>
        </p:spPr>
      </p:pic>
    </p:spTree>
    <p:extLst>
      <p:ext uri="{BB962C8B-B14F-4D97-AF65-F5344CB8AC3E}">
        <p14:creationId xmlns:p14="http://schemas.microsoft.com/office/powerpoint/2010/main" val="20391908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7010104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t="2932" r="28542" b="4722"/>
          <a:stretch>
            <a:fillRect/>
          </a:stretch>
        </p:blipFill>
        <p:spPr>
          <a:xfrm>
            <a:off x="3524232" y="1142984"/>
            <a:ext cx="4643470" cy="4500594"/>
          </a:xfrm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3928337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6" name="Object 5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381224" y="1071546"/>
          <a:ext cx="2500330" cy="4214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2295238" imgH="3914286" progId="">
                  <p:embed/>
                </p:oleObj>
              </mc:Choice>
              <mc:Fallback>
                <p:oleObj name="Photo Editor Photo" r:id="rId2" imgW="2295238" imgH="3914286" progId="">
                  <p:embed/>
                  <p:pic>
                    <p:nvPicPr>
                      <p:cNvPr id="7782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1224" y="1071546"/>
                        <a:ext cx="2500330" cy="42148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27" name="Object 3"/>
          <p:cNvGraphicFramePr>
            <a:graphicFrameLocks noChangeAspect="1"/>
          </p:cNvGraphicFramePr>
          <p:nvPr/>
        </p:nvGraphicFramePr>
        <p:xfrm>
          <a:off x="5381620" y="1071546"/>
          <a:ext cx="4033838" cy="41922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4" imgW="3076190" imgH="3076190" progId="">
                  <p:embed/>
                </p:oleObj>
              </mc:Choice>
              <mc:Fallback>
                <p:oleObj name="Photo Editor Photo" r:id="rId4" imgW="3076190" imgH="3076190" progId="">
                  <p:embed/>
                  <p:pic>
                    <p:nvPicPr>
                      <p:cNvPr id="7782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20" y="1071546"/>
                        <a:ext cx="4033838" cy="41922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43620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881158" y="2214554"/>
          <a:ext cx="2643206" cy="26432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3982006" imgH="3982006" progId="">
                  <p:embed/>
                </p:oleObj>
              </mc:Choice>
              <mc:Fallback>
                <p:oleObj name="Photo Editor Photo" r:id="rId2" imgW="3982006" imgH="3982006" progId="">
                  <p:embed/>
                  <p:pic>
                    <p:nvPicPr>
                      <p:cNvPr id="7885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1158" y="2214554"/>
                        <a:ext cx="2643206" cy="26432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6" descr="C:\Documents and Settings\Optiplex GX150\My Documents\My Pictures\nasal_fracture_oct17_04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10117" y="2214554"/>
            <a:ext cx="2637409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8851" name="Object 4"/>
          <p:cNvGraphicFramePr>
            <a:graphicFrameLocks noChangeAspect="1"/>
          </p:cNvGraphicFramePr>
          <p:nvPr/>
        </p:nvGraphicFramePr>
        <p:xfrm>
          <a:off x="7596198" y="2214554"/>
          <a:ext cx="2562212" cy="26329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5" imgW="4285714" imgH="4285714" progId="">
                  <p:embed/>
                </p:oleObj>
              </mc:Choice>
              <mc:Fallback>
                <p:oleObj name="Photo Editor Photo" r:id="rId5" imgW="4285714" imgH="4285714" progId="">
                  <p:embed/>
                  <p:pic>
                    <p:nvPicPr>
                      <p:cNvPr id="7885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96198" y="2214554"/>
                        <a:ext cx="2562212" cy="26329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3039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7751" y="2254928"/>
            <a:ext cx="8703552" cy="988658"/>
          </a:xfrm>
        </p:spPr>
        <p:txBody>
          <a:bodyPr>
            <a:noAutofit/>
          </a:bodyPr>
          <a:lstStyle/>
          <a:p>
            <a:r>
              <a:rPr lang="sr-Cyrl-RS" sz="5400" dirty="0">
                <a:latin typeface="+mn-lt"/>
                <a:cs typeface="Times New Roman" panose="02020603050405020304" pitchFamily="18" charset="0"/>
              </a:rPr>
              <a:t>Атрезија хоана</a:t>
            </a:r>
            <a:endParaRPr lang="en-US" sz="5400" dirty="0"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3055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6110" y="653859"/>
            <a:ext cx="7467600" cy="725470"/>
          </a:xfrm>
        </p:spPr>
        <p:txBody>
          <a:bodyPr>
            <a:normAutofit/>
          </a:bodyPr>
          <a:lstStyle/>
          <a:p>
            <a:r>
              <a:rPr lang="sr-Cyrl-RS" sz="3600" b="1" dirty="0"/>
              <a:t>Хематом носне преграде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80303" y="1785926"/>
            <a:ext cx="10610335" cy="392909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33CC"/>
                </a:solidFill>
              </a:rPr>
              <a:t>Дефиниција</a:t>
            </a:r>
            <a:r>
              <a:rPr lang="ru-RU" dirty="0"/>
              <a:t> – излив крви између перихондријума и хрскавице носне преграде. </a:t>
            </a:r>
          </a:p>
          <a:p>
            <a:r>
              <a:rPr lang="ru-RU" b="1" dirty="0">
                <a:solidFill>
                  <a:srgbClr val="FF33CC"/>
                </a:solidFill>
              </a:rPr>
              <a:t>Етиологија</a:t>
            </a:r>
            <a:r>
              <a:rPr lang="ru-RU" dirty="0"/>
              <a:t> – приликом повреда носа, непосредно након операције носне преграде, спонтано код неких хематолошких обољења.</a:t>
            </a:r>
          </a:p>
          <a:p>
            <a:pPr lvl="1"/>
            <a:r>
              <a:rPr lang="ru-RU" dirty="0"/>
              <a:t>Чешћи су код деце (повреде), обично су обострани у пределу предњег хрскавичавог дела септума.</a:t>
            </a:r>
          </a:p>
          <a:p>
            <a:r>
              <a:rPr lang="ru-RU" b="1" dirty="0">
                <a:solidFill>
                  <a:srgbClr val="FF33CC"/>
                </a:solidFill>
              </a:rPr>
              <a:t>Симптоматологија</a:t>
            </a:r>
            <a:r>
              <a:rPr lang="ru-RU" dirty="0"/>
              <a:t> – отежано дисање на нос и лака главобоља.</a:t>
            </a:r>
          </a:p>
        </p:txBody>
      </p:sp>
    </p:spTree>
    <p:extLst>
      <p:ext uri="{BB962C8B-B14F-4D97-AF65-F5344CB8AC3E}">
        <p14:creationId xmlns:p14="http://schemas.microsoft.com/office/powerpoint/2010/main" val="36491247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169773" y="1285860"/>
            <a:ext cx="9959546" cy="390050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33CC"/>
                </a:solidFill>
              </a:rPr>
              <a:t>Дијагноза</a:t>
            </a:r>
            <a:r>
              <a:rPr lang="ru-RU" dirty="0"/>
              <a:t> – анамнеза, клинички преглед.</a:t>
            </a:r>
          </a:p>
          <a:p>
            <a:r>
              <a:rPr lang="ru-RU" b="1" dirty="0">
                <a:solidFill>
                  <a:srgbClr val="FF33CC"/>
                </a:solidFill>
              </a:rPr>
              <a:t>Терапија</a:t>
            </a:r>
            <a:r>
              <a:rPr lang="ru-RU" dirty="0"/>
              <a:t> – хируршка (инцизија, тампонада) и конзервативна (антибиотици, аналгетици).</a:t>
            </a:r>
            <a:endParaRPr lang="en-US" dirty="0"/>
          </a:p>
          <a:p>
            <a:r>
              <a:rPr lang="sr-Cyrl-RS" b="1" dirty="0">
                <a:solidFill>
                  <a:srgbClr val="FF33CC"/>
                </a:solidFill>
              </a:rPr>
              <a:t>Компликације</a:t>
            </a:r>
            <a:r>
              <a:rPr lang="sr-Cyrl-RS" dirty="0"/>
              <a:t> – апсцес септума због инфекције хематома; перихондритис; коликвација квадриангуларне хрскавице; ринолордоза; ендокранијумске компликације (најчешће тромбоза кавернозног синуса).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70746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4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3167043" y="1214422"/>
          <a:ext cx="5315027" cy="433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4761905" imgH="3885714" progId="">
                  <p:embed/>
                </p:oleObj>
              </mc:Choice>
              <mc:Fallback>
                <p:oleObj name="Photo Editor Photo" r:id="rId2" imgW="4761905" imgH="3885714" progId="">
                  <p:embed/>
                  <p:pic>
                    <p:nvPicPr>
                      <p:cNvPr id="7987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7043" y="1214422"/>
                        <a:ext cx="5315027" cy="4337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52044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8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3095604" y="1357298"/>
          <a:ext cx="5753786" cy="3857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2514286" imgH="1685714" progId="">
                  <p:embed/>
                </p:oleObj>
              </mc:Choice>
              <mc:Fallback>
                <p:oleObj name="Photo Editor Photo" r:id="rId2" imgW="2514286" imgH="1685714" progId="">
                  <p:embed/>
                  <p:pic>
                    <p:nvPicPr>
                      <p:cNvPr id="8089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5604" y="1357298"/>
                        <a:ext cx="5753786" cy="385765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76692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Documents and Settings\Optiplex GX150\My Documents\My Pictures\80SSQSeptal_Abscess_GG_Jul_2005_01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24232" y="1071546"/>
            <a:ext cx="4572032" cy="4572032"/>
          </a:xfrm>
          <a:noFill/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5410697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4800" b="1" dirty="0"/>
              <a:t>ПОВРЕДЕ ЛИЦА</a:t>
            </a:r>
            <a:endParaRPr lang="en-US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62681" y="1777880"/>
            <a:ext cx="10890422" cy="3957093"/>
          </a:xfrm>
        </p:spPr>
        <p:txBody>
          <a:bodyPr>
            <a:normAutofit/>
          </a:bodyPr>
          <a:lstStyle/>
          <a:p>
            <a:r>
              <a:rPr lang="ru-RU" sz="3600" dirty="0"/>
              <a:t>Деле се на : </a:t>
            </a:r>
            <a:endParaRPr lang="sr-Latn-RS" sz="3600" dirty="0"/>
          </a:p>
          <a:p>
            <a:pPr>
              <a:buNone/>
            </a:pPr>
            <a:endParaRPr lang="ru-RU" sz="2000" dirty="0"/>
          </a:p>
          <a:p>
            <a:pPr lvl="1"/>
            <a:r>
              <a:rPr lang="ru-RU" sz="3200" dirty="0"/>
              <a:t>Фрактуре назо-орбито-етмоидне регије</a:t>
            </a:r>
          </a:p>
          <a:p>
            <a:pPr lvl="1"/>
            <a:r>
              <a:rPr lang="ru-RU" sz="3200" dirty="0"/>
              <a:t>Фрактуре фронталног синуса</a:t>
            </a:r>
          </a:p>
          <a:p>
            <a:pPr lvl="1"/>
            <a:r>
              <a:rPr lang="ru-RU" sz="3200" dirty="0"/>
              <a:t>Повреде максилофацијалне регије</a:t>
            </a:r>
          </a:p>
          <a:p>
            <a:pPr lvl="2"/>
            <a:r>
              <a:rPr lang="ru-RU" sz="2800" dirty="0"/>
              <a:t>Зигоматично-максиларне фрактуре</a:t>
            </a:r>
          </a:p>
          <a:p>
            <a:pPr lvl="2"/>
            <a:r>
              <a:rPr lang="ru-RU" sz="2800" dirty="0"/>
              <a:t>Индиректни прелом пода орбите (</a:t>
            </a:r>
            <a:r>
              <a:rPr lang="sr-Latn-RS" sz="2800" dirty="0"/>
              <a:t>Blow-out </a:t>
            </a:r>
            <a:r>
              <a:rPr lang="ru-RU" sz="2800" dirty="0"/>
              <a:t>фрактура)</a:t>
            </a:r>
          </a:p>
          <a:p>
            <a:pPr lvl="2"/>
            <a:r>
              <a:rPr lang="ru-RU" sz="2800" dirty="0"/>
              <a:t>Фрактуре средњег масива лица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72288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D45E7-EB09-4303-F712-DE48B2504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pc="5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Назо-орбито-етмоидне фрактуре 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9EF74F-3FE9-80B9-B0CA-E8705060FF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То </a:t>
            </a:r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су тешке повреде које се манифестују </a:t>
            </a:r>
            <a:r>
              <a:rPr lang="sr-Cyrl-RS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депресијом</a:t>
            </a:r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костију нос</a:t>
            </a:r>
            <a:r>
              <a:rPr lang="sr-Cyrl-RS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а </a:t>
            </a:r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у етмоидне кости и фрактуром медијалног зида орбите. </a:t>
            </a:r>
            <a:endParaRPr lang="sr-Cyrl-RS" spc="5" dirty="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r>
              <a:rPr lang="sr-Cyrl-RS" spc="5" dirty="0">
                <a:solidFill>
                  <a:srgbClr val="000000"/>
                </a:solidFill>
                <a:ea typeface="Times New Roman" panose="02020603050405020304" pitchFamily="18" charset="0"/>
              </a:rPr>
              <a:t>Н</a:t>
            </a:r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астају при дејству јаке силе најчешће у саобра</a:t>
            </a:r>
            <a:r>
              <a:rPr lang="sr-Cyrl-RS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ћ</a:t>
            </a:r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ајним несрећама</a:t>
            </a:r>
            <a:r>
              <a:rPr lang="sr-Cyrl-RS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</a:t>
            </a:r>
          </a:p>
          <a:p>
            <a:r>
              <a:rPr lang="hr-HR" b="1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Клиничка слика: </a:t>
            </a:r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ово су врло тешке, животно угрожавајуће повреде, те иницијално захтевају ургентно збрињавање у траума или ургентним центрима. Врло често иду удружено са повредама ока и мозга. </a:t>
            </a:r>
            <a:r>
              <a:rPr lang="sr-Cyrl-RS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М</a:t>
            </a:r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оже</a:t>
            </a:r>
            <a:r>
              <a:rPr lang="sr-Cyrl-RS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се</a:t>
            </a:r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јавити ликвореја. Типични знаци и симптоми који прате ову повреду су тешка епистакса, риноликвореја, диплопија, епифора и јак фацијални бол</a:t>
            </a:r>
            <a:r>
              <a:rPr lang="sr-Cyrl-RS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11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56E069-091E-065E-AF2F-EA67F2C69C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94804"/>
            <a:ext cx="10515600" cy="5582159"/>
          </a:xfrm>
        </p:spPr>
        <p:txBody>
          <a:bodyPr>
            <a:noAutofit/>
          </a:bodyPr>
          <a:lstStyle/>
          <a:p>
            <a:r>
              <a:rPr lang="hr-HR" b="1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Дијагноза </a:t>
            </a:r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се поставља на основу анамнезе, клиничког прегледа и радиолошких претрага</a:t>
            </a:r>
            <a:r>
              <a:rPr lang="sr-Cyrl-RS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(ЦТ)</a:t>
            </a:r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 </a:t>
            </a:r>
            <a:endParaRPr lang="sr-Cyrl-RS" spc="5" dirty="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pPr marL="8890" marR="12065" indent="320040" algn="just">
              <a:spcBef>
                <a:spcPts val="0"/>
              </a:spcBef>
              <a:spcAft>
                <a:spcPts val="0"/>
              </a:spcAft>
            </a:pPr>
            <a:r>
              <a:rPr lang="hr-HR" b="1" spc="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Терапија: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св</a:t>
            </a:r>
            <a:r>
              <a:rPr lang="sr-Cyrl-R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повред</a:t>
            </a:r>
            <a:r>
              <a:rPr lang="sr-Cyrl-R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у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пределу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лица</a:t>
            </a:r>
            <a:r>
              <a:rPr lang="sr-Cyrl-R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имају генерално,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следећи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редослед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збрињавања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: </a:t>
            </a:r>
            <a:endParaRPr lang="en-US" dirty="0">
              <a:effectLst/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1)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Прво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је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потребно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обезбедити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проходност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дисајних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путева</a:t>
            </a:r>
            <a:r>
              <a:rPr lang="sr-Cyrl-R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.</a:t>
            </a:r>
            <a:endParaRPr lang="sr-Cyrl-RS" dirty="0">
              <a:solidFill>
                <a:srgbClr val="000000"/>
              </a:solidFill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2)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Потом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је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потребно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зауставити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крварење</a:t>
            </a:r>
            <a:r>
              <a:rPr lang="sr-Cyrl-RS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.</a:t>
            </a:r>
            <a:endParaRPr lang="en-US" dirty="0">
              <a:effectLst/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3)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Треба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спровести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опште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мере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спречавања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шока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до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кога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може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доћи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због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губитка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крви</a:t>
            </a:r>
            <a:r>
              <a:rPr lang="sr-Cyrl-R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или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појаве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бола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. </a:t>
            </a:r>
            <a:endParaRPr lang="en-US" dirty="0">
              <a:effectLst/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4)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Тек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након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овога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је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потребно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евалуирати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обим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и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локализацију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повреда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као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и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постојање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удружених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повреда</a:t>
            </a:r>
            <a:r>
              <a:rPr lang="sr-Cyrl-RS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 и спровести хируршко лечење.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Сем </a:t>
            </a:r>
            <a:r>
              <a:rPr lang="sr-Cyrl-RS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ОРЛ</a:t>
            </a:r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, а у односу на обим повреде, у лечење се укључује и </a:t>
            </a:r>
            <a:r>
              <a:rPr lang="sr-Cyrl-RS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МФХ</a:t>
            </a:r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, неурохирург</a:t>
            </a:r>
            <a:r>
              <a:rPr lang="sr-Cyrl-RS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и пластични хирург. </a:t>
            </a:r>
            <a:endParaRPr lang="sr-Cyrl-RS" dirty="0">
              <a:solidFill>
                <a:srgbClr val="000000"/>
              </a:solidFill>
              <a:effectLst/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ffectLst/>
                <a:ea typeface="Times New Roman" panose="02020603050405020304" pitchFamily="18" charset="0"/>
              </a:rPr>
              <a:t>5)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Од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медикаментозне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терапије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ординира</a:t>
            </a:r>
            <a:r>
              <a:rPr lang="en-US" dirty="0">
                <a:effectLst/>
                <a:ea typeface="Times New Roman" panose="02020603050405020304" pitchFamily="18" charset="0"/>
              </a:rPr>
              <a:t>: АТ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заштита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антибиотици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аналгетици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рехидратациона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терапија</a:t>
            </a:r>
            <a:r>
              <a:rPr lang="en-US" dirty="0">
                <a:effectLst/>
                <a:ea typeface="Times New Roman" panose="02020603050405020304" pitchFamily="18" charset="0"/>
              </a:rPr>
              <a:t> и д</a:t>
            </a:r>
            <a:r>
              <a:rPr lang="sr-Cyrl-RS" dirty="0">
                <a:effectLst/>
                <a:ea typeface="Times New Roman" panose="02020603050405020304" pitchFamily="18" charset="0"/>
              </a:rPr>
              <a:t>р.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6111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078" y="434436"/>
            <a:ext cx="7467600" cy="796908"/>
          </a:xfrm>
        </p:spPr>
        <p:txBody>
          <a:bodyPr>
            <a:normAutofit fontScale="90000"/>
          </a:bodyPr>
          <a:lstStyle/>
          <a:p>
            <a:r>
              <a:rPr lang="sr-Cyrl-RS" dirty="0">
                <a:solidFill>
                  <a:srgbClr val="FF33CC"/>
                </a:solidFill>
              </a:rPr>
              <a:t>Фрактура оба етмоидна синуса</a:t>
            </a:r>
            <a:endParaRPr lang="en-US" dirty="0">
              <a:solidFill>
                <a:srgbClr val="FF33CC"/>
              </a:solidFill>
            </a:endParaRPr>
          </a:p>
        </p:txBody>
      </p:sp>
      <p:pic>
        <p:nvPicPr>
          <p:cNvPr id="4" name="Content Placeholder 3" descr="images (2)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095604" y="1571612"/>
            <a:ext cx="5499622" cy="4178008"/>
          </a:xfrm>
        </p:spPr>
      </p:pic>
    </p:spTree>
    <p:extLst>
      <p:ext uri="{BB962C8B-B14F-4D97-AF65-F5344CB8AC3E}">
        <p14:creationId xmlns:p14="http://schemas.microsoft.com/office/powerpoint/2010/main" val="11973166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497" y="285728"/>
            <a:ext cx="8643137" cy="1000108"/>
          </a:xfrm>
        </p:spPr>
        <p:txBody>
          <a:bodyPr>
            <a:noAutofit/>
          </a:bodyPr>
          <a:lstStyle/>
          <a:p>
            <a:r>
              <a:rPr lang="sr-Cyrl-RS" b="1" dirty="0"/>
              <a:t>Фрактура фронталног синуса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1361" y="1357298"/>
            <a:ext cx="10915135" cy="487375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33CC"/>
                </a:solidFill>
              </a:rPr>
              <a:t>Етиологија</a:t>
            </a:r>
            <a:r>
              <a:rPr lang="ru-RU" dirty="0"/>
              <a:t> – саобраћајне несреће, поврде у индустрији, туча и спорт.</a:t>
            </a:r>
            <a:endParaRPr lang="sr-Latn-RS" dirty="0"/>
          </a:p>
          <a:p>
            <a:r>
              <a:rPr lang="ru-RU" b="1" dirty="0">
                <a:solidFill>
                  <a:srgbClr val="FF33CC"/>
                </a:solidFill>
              </a:rPr>
              <a:t>Симптоматологија</a:t>
            </a:r>
            <a:r>
              <a:rPr lang="ru-RU" dirty="0"/>
              <a:t> – зависи од обима и врсте повреде.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509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484784"/>
            <a:ext cx="10140778" cy="2282596"/>
          </a:xfrm>
        </p:spPr>
        <p:txBody>
          <a:bodyPr>
            <a:normAutofit fontScale="92500"/>
          </a:bodyPr>
          <a:lstStyle/>
          <a:p>
            <a:r>
              <a:rPr lang="sr-Cyrl-RS" sz="3200" b="1" dirty="0">
                <a:solidFill>
                  <a:srgbClr val="FF33CC"/>
                </a:solidFill>
                <a:cs typeface="Times New Roman" panose="02020603050405020304" pitchFamily="18" charset="0"/>
              </a:rPr>
              <a:t>Атрезија хоана спада у конгениталне малформације носа.</a:t>
            </a:r>
          </a:p>
          <a:p>
            <a:r>
              <a:rPr lang="sr-Cyrl-RS" sz="3200" b="1" dirty="0">
                <a:solidFill>
                  <a:srgbClr val="FF33CC"/>
                </a:solidFill>
                <a:cs typeface="Times New Roman" panose="02020603050405020304" pitchFamily="18" charset="0"/>
              </a:rPr>
              <a:t>Етиологија</a:t>
            </a:r>
            <a:r>
              <a:rPr lang="sr-Cyrl-RS" dirty="0">
                <a:cs typeface="Times New Roman" panose="02020603050405020304" pitchFamily="18" charset="0"/>
              </a:rPr>
              <a:t> свих конгениталнох малформација се заснива на:</a:t>
            </a:r>
          </a:p>
          <a:p>
            <a:pPr lvl="1"/>
            <a:r>
              <a:rPr lang="sr-Cyrl-RS" sz="2800" dirty="0">
                <a:cs typeface="Times New Roman" panose="02020603050405020304" pitchFamily="18" charset="0"/>
              </a:rPr>
              <a:t>Генетски поремећаји</a:t>
            </a:r>
          </a:p>
          <a:p>
            <a:pPr lvl="1"/>
            <a:r>
              <a:rPr lang="sr-Cyrl-RS" sz="2800" dirty="0">
                <a:cs typeface="Times New Roman" panose="02020603050405020304" pitchFamily="18" charset="0"/>
              </a:rPr>
              <a:t>Ендогене и егзогене ноксе које делују у прва 4 месеца инраутериног живота</a:t>
            </a:r>
          </a:p>
          <a:p>
            <a:pPr lvl="1">
              <a:buNone/>
            </a:pP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21103281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89686" y="857232"/>
            <a:ext cx="10610336" cy="5499180"/>
          </a:xfrm>
        </p:spPr>
        <p:txBody>
          <a:bodyPr>
            <a:normAutofit/>
          </a:bodyPr>
          <a:lstStyle/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sr-Cyrl-RS" b="1" dirty="0">
                <a:solidFill>
                  <a:srgbClr val="7030A0"/>
                </a:solidFill>
                <a:effectLst/>
                <a:ea typeface="Times New Roman" panose="02020603050405020304" pitchFamily="18" charset="0"/>
              </a:rPr>
              <a:t>Клиничка слика</a:t>
            </a:r>
            <a:r>
              <a:rPr lang="sr-Cyrl-RS" dirty="0">
                <a:effectLst/>
                <a:ea typeface="Times New Roman" panose="02020603050405020304" pitchFamily="18" charset="0"/>
              </a:rPr>
              <a:t>: </a:t>
            </a:r>
            <a:r>
              <a:rPr lang="sr-Latn-RS" dirty="0">
                <a:effectLst/>
                <a:ea typeface="Times New Roman" panose="02020603050405020304" pitchFamily="18" charset="0"/>
              </a:rPr>
              <a:t>често </a:t>
            </a:r>
            <a:r>
              <a:rPr lang="sr-Cyrl-RS" dirty="0">
                <a:effectLst/>
                <a:ea typeface="Times New Roman" panose="02020603050405020304" pitchFamily="18" charset="0"/>
              </a:rPr>
              <a:t>иду са </a:t>
            </a:r>
            <a:r>
              <a:rPr lang="sr-Latn-RS" dirty="0">
                <a:effectLst/>
                <a:ea typeface="Times New Roman" panose="02020603050405020304" pitchFamily="18" charset="0"/>
              </a:rPr>
              <a:t>удружене </a:t>
            </a:r>
            <a:r>
              <a:rPr lang="sr-Cyrl-RS" dirty="0">
                <a:effectLst/>
                <a:ea typeface="Times New Roman" panose="02020603050405020304" pitchFamily="18" charset="0"/>
              </a:rPr>
              <a:t>са </a:t>
            </a:r>
            <a:r>
              <a:rPr lang="sr-Latn-RS" dirty="0">
                <a:effectLst/>
                <a:ea typeface="Times New Roman" panose="02020603050405020304" pitchFamily="18" charset="0"/>
              </a:rPr>
              <a:t>зигоматично-максиларн</a:t>
            </a:r>
            <a:r>
              <a:rPr lang="sr-Cyrl-RS" dirty="0">
                <a:effectLst/>
                <a:ea typeface="Times New Roman" panose="02020603050405020304" pitchFamily="18" charset="0"/>
              </a:rPr>
              <a:t>им повредама</a:t>
            </a:r>
            <a:r>
              <a:rPr lang="sr-Latn-RS" dirty="0">
                <a:effectLst/>
                <a:ea typeface="Times New Roman" panose="02020603050405020304" pitchFamily="18" charset="0"/>
              </a:rPr>
              <a:t>, назо-орбито-етмоидн</a:t>
            </a:r>
            <a:r>
              <a:rPr lang="sr-Cyrl-RS" dirty="0">
                <a:effectLst/>
                <a:ea typeface="Times New Roman" panose="02020603050405020304" pitchFamily="18" charset="0"/>
              </a:rPr>
              <a:t>им повредама</a:t>
            </a:r>
            <a:r>
              <a:rPr lang="sr-Latn-RS" dirty="0">
                <a:effectLst/>
                <a:ea typeface="Times New Roman" panose="02020603050405020304" pitchFamily="18" charset="0"/>
              </a:rPr>
              <a:t>, повред</a:t>
            </a:r>
            <a:r>
              <a:rPr lang="sr-Cyrl-RS" dirty="0">
                <a:effectLst/>
                <a:ea typeface="Times New Roman" panose="02020603050405020304" pitchFamily="18" charset="0"/>
              </a:rPr>
              <a:t>ама</a:t>
            </a:r>
            <a:r>
              <a:rPr lang="sr-Latn-RS" dirty="0">
                <a:effectLst/>
                <a:ea typeface="Times New Roman" panose="02020603050405020304" pitchFamily="18" charset="0"/>
              </a:rPr>
              <a:t> орбите, фрактуре базе лобање и фрактуре носа. 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sr-Latn-RS" dirty="0">
                <a:effectLst/>
                <a:ea typeface="Times New Roman" panose="02020603050405020304" pitchFamily="18" charset="0"/>
              </a:rPr>
              <a:t>У односу на јачину силе</a:t>
            </a:r>
            <a:r>
              <a:rPr lang="sr-Cyrl-RS" dirty="0">
                <a:effectLst/>
                <a:ea typeface="Times New Roman" panose="02020603050405020304" pitchFamily="18" charset="0"/>
              </a:rPr>
              <a:t>,</a:t>
            </a:r>
            <a:r>
              <a:rPr lang="sr-Latn-RS" dirty="0">
                <a:effectLst/>
                <a:ea typeface="Times New Roman" panose="02020603050405020304" pitchFamily="18" charset="0"/>
              </a:rPr>
              <a:t> може да буде присутан губитак свести са значајном повредом структура главе. Сем бола, јачег или мањег крварења, уочава се оток чела, лацерације, огуљотине</a:t>
            </a:r>
            <a:r>
              <a:rPr lang="sr-Cyrl-RS" dirty="0">
                <a:effectLst/>
                <a:ea typeface="Times New Roman" panose="02020603050405020304" pitchFamily="18" charset="0"/>
              </a:rPr>
              <a:t>,</a:t>
            </a:r>
            <a:r>
              <a:rPr lang="sr-Latn-RS" dirty="0">
                <a:effectLst/>
                <a:ea typeface="Times New Roman" panose="02020603050405020304" pitchFamily="18" charset="0"/>
              </a:rPr>
              <a:t> нагњечне повреде, депресија, „степеница“ и палпабилни крепитус. Понекад може да се уочи и риноликвореја. Треба имати на уму да фрактуре фронталне кости могу да не захватају синус.</a:t>
            </a:r>
            <a:endParaRPr lang="sr-Cyrl-RS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sr-Cyrl-RS" b="1" dirty="0">
                <a:solidFill>
                  <a:srgbClr val="7030A0"/>
                </a:solidFill>
              </a:rPr>
              <a:t>Дијагноза</a:t>
            </a:r>
            <a:r>
              <a:rPr lang="sr-Cyrl-RS" dirty="0"/>
              <a:t> – мултидисциплинарни приступ (ОРЛ, неурохирург, офталмолог, радиолог, МФХ, неуролог): анамнеза, клинички преглед, радиолошки преглед (МСЦТ).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3103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FF33CC"/>
                </a:solidFill>
              </a:rPr>
              <a:t>Фрактура предњег зида левог фронталног синуса</a:t>
            </a:r>
            <a:endParaRPr lang="en-US" dirty="0">
              <a:solidFill>
                <a:srgbClr val="FF33CC"/>
              </a:solidFill>
            </a:endParaRPr>
          </a:p>
        </p:txBody>
      </p:sp>
      <p:graphicFrame>
        <p:nvGraphicFramePr>
          <p:cNvPr id="81922" name="Object 2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642121461"/>
              </p:ext>
            </p:extLst>
          </p:nvPr>
        </p:nvGraphicFramePr>
        <p:xfrm>
          <a:off x="1761073" y="1892183"/>
          <a:ext cx="4067764" cy="3457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1905266" imgH="1619476" progId="">
                  <p:embed/>
                </p:oleObj>
              </mc:Choice>
              <mc:Fallback>
                <p:oleObj name="Photo Editor Photo" r:id="rId2" imgW="1905266" imgH="1619476" progId="">
                  <p:embed/>
                  <p:pic>
                    <p:nvPicPr>
                      <p:cNvPr id="8192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1073" y="1892183"/>
                        <a:ext cx="4067764" cy="34575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2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926228"/>
              </p:ext>
            </p:extLst>
          </p:nvPr>
        </p:nvGraphicFramePr>
        <p:xfrm>
          <a:off x="6185610" y="1906470"/>
          <a:ext cx="3805120" cy="34290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4" imgW="1905266" imgH="1628571" progId="">
                  <p:embed/>
                </p:oleObj>
              </mc:Choice>
              <mc:Fallback>
                <p:oleObj name="Photo Editor Photo" r:id="rId4" imgW="1905266" imgH="1628571" progId="">
                  <p:embed/>
                  <p:pic>
                    <p:nvPicPr>
                      <p:cNvPr id="8192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5610" y="1906470"/>
                        <a:ext cx="3805120" cy="34290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92347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FF33CC"/>
                </a:solidFill>
              </a:rPr>
              <a:t>Фрактура предњег зида оба фронтална синуса са фрактуром зидова леве орбите</a:t>
            </a:r>
            <a:endParaRPr lang="en-US" dirty="0">
              <a:solidFill>
                <a:srgbClr val="FF33CC"/>
              </a:solidFill>
            </a:endParaRPr>
          </a:p>
        </p:txBody>
      </p:sp>
      <p:graphicFrame>
        <p:nvGraphicFramePr>
          <p:cNvPr id="82946" name="Object 2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596746752"/>
              </p:ext>
            </p:extLst>
          </p:nvPr>
        </p:nvGraphicFramePr>
        <p:xfrm>
          <a:off x="3253692" y="1785986"/>
          <a:ext cx="5209056" cy="4401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1905266" imgH="1609524" progId="">
                  <p:embed/>
                </p:oleObj>
              </mc:Choice>
              <mc:Fallback>
                <p:oleObj name="Photo Editor Photo" r:id="rId2" imgW="1905266" imgH="1609524" progId="">
                  <p:embed/>
                  <p:pic>
                    <p:nvPicPr>
                      <p:cNvPr id="8294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3692" y="1785986"/>
                        <a:ext cx="5209056" cy="44016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61939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1011222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dirty="0">
                <a:solidFill>
                  <a:srgbClr val="FF33CC"/>
                </a:solidFill>
              </a:rPr>
              <a:t>Импресивна фрактура предњег зида оба фронтална синуса</a:t>
            </a:r>
            <a:endParaRPr lang="en-US" dirty="0">
              <a:solidFill>
                <a:srgbClr val="FF33CC"/>
              </a:solidFill>
            </a:endParaRPr>
          </a:p>
        </p:txBody>
      </p:sp>
      <p:pic>
        <p:nvPicPr>
          <p:cNvPr id="4" name="Content Placeholder 3" descr="images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595670" y="1539140"/>
            <a:ext cx="4500594" cy="4247314"/>
          </a:xfrm>
        </p:spPr>
      </p:pic>
    </p:spTree>
    <p:extLst>
      <p:ext uri="{BB962C8B-B14F-4D97-AF65-F5344CB8AC3E}">
        <p14:creationId xmlns:p14="http://schemas.microsoft.com/office/powerpoint/2010/main" val="4978064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>
                <a:solidFill>
                  <a:srgbClr val="FF33CC"/>
                </a:solidFill>
              </a:rPr>
              <a:t>Конквасантна фрактура предњег и задњег зида оба фронталног синуса</a:t>
            </a:r>
            <a:endParaRPr lang="en-US" dirty="0">
              <a:solidFill>
                <a:srgbClr val="FF33CC"/>
              </a:solidFill>
            </a:endParaRPr>
          </a:p>
        </p:txBody>
      </p:sp>
      <p:pic>
        <p:nvPicPr>
          <p:cNvPr id="4" name="Content Placeholder 3" descr="images (1)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768212" y="1757476"/>
            <a:ext cx="6512981" cy="3957540"/>
          </a:xfrm>
        </p:spPr>
      </p:pic>
    </p:spTree>
    <p:extLst>
      <p:ext uri="{BB962C8B-B14F-4D97-AF65-F5344CB8AC3E}">
        <p14:creationId xmlns:p14="http://schemas.microsoft.com/office/powerpoint/2010/main" val="40429730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22637" y="634457"/>
            <a:ext cx="10715988" cy="5420114"/>
          </a:xfrm>
        </p:spPr>
        <p:txBody>
          <a:bodyPr>
            <a:normAutofit/>
          </a:bodyPr>
          <a:lstStyle/>
          <a:p>
            <a:r>
              <a:rPr lang="sr-Cyrl-RS" b="1" dirty="0">
                <a:solidFill>
                  <a:srgbClr val="7030A0"/>
                </a:solidFill>
              </a:rPr>
              <a:t>Терапија</a:t>
            </a:r>
            <a:r>
              <a:rPr lang="sr-Cyrl-RS" dirty="0">
                <a:solidFill>
                  <a:srgbClr val="7030A0"/>
                </a:solidFill>
              </a:rPr>
              <a:t> </a:t>
            </a:r>
            <a:r>
              <a:rPr lang="sr-Cyrl-RS" dirty="0"/>
              <a:t>: </a:t>
            </a:r>
            <a:r>
              <a:rPr lang="sr-Latn-RS" dirty="0">
                <a:effectLst/>
                <a:ea typeface="Times New Roman" panose="02020603050405020304" pitchFamily="18" charset="0"/>
              </a:rPr>
              <a:t>концепт збрињавања прелома фронталног синуса подразумева: </a:t>
            </a:r>
            <a:endParaRPr lang="en-US" dirty="0">
              <a:effectLst/>
              <a:ea typeface="Times New Roman" panose="02020603050405020304" pitchFamily="18" charset="0"/>
            </a:endParaRPr>
          </a:p>
          <a:p>
            <a:pPr marL="800100" lvl="1" indent="-342900" algn="just">
              <a:spcBef>
                <a:spcPts val="0"/>
              </a:spcBef>
              <a:buFont typeface="+mj-lt"/>
              <a:buAutoNum type="arabicPeriod"/>
            </a:pPr>
            <a:r>
              <a:rPr lang="sr-Cyrl-RS" sz="2800" dirty="0">
                <a:effectLst/>
                <a:ea typeface="Times New Roman" panose="02020603050405020304" pitchFamily="18" charset="0"/>
              </a:rPr>
              <a:t>П</a:t>
            </a:r>
            <a:r>
              <a:rPr lang="sr-Latn-RS" sz="2800" dirty="0">
                <a:effectLst/>
                <a:ea typeface="Times New Roman" panose="02020603050405020304" pitchFamily="18" charset="0"/>
              </a:rPr>
              <a:t>ревенцију интракранијалних инфекција</a:t>
            </a:r>
            <a:r>
              <a:rPr lang="sr-Cyrl-RS" sz="2800" dirty="0">
                <a:effectLst/>
                <a:ea typeface="Times New Roman" panose="02020603050405020304" pitchFamily="18" charset="0"/>
              </a:rPr>
              <a:t>;</a:t>
            </a:r>
            <a:endParaRPr lang="en-US" sz="2800" dirty="0">
              <a:effectLst/>
              <a:ea typeface="Times New Roman" panose="02020603050405020304" pitchFamily="18" charset="0"/>
            </a:endParaRPr>
          </a:p>
          <a:p>
            <a:pPr marL="800100" lvl="1" indent="-342900" algn="just">
              <a:spcBef>
                <a:spcPts val="0"/>
              </a:spcBef>
              <a:buFont typeface="+mj-lt"/>
              <a:buAutoNum type="arabicPeriod"/>
            </a:pPr>
            <a:r>
              <a:rPr lang="sr-Cyrl-RS" sz="2800" dirty="0">
                <a:effectLst/>
                <a:ea typeface="Times New Roman" panose="02020603050405020304" pitchFamily="18" charset="0"/>
              </a:rPr>
              <a:t>П</a:t>
            </a:r>
            <a:r>
              <a:rPr lang="sr-Latn-RS" sz="2800" dirty="0">
                <a:effectLst/>
                <a:ea typeface="Times New Roman" panose="02020603050405020304" pitchFamily="18" charset="0"/>
              </a:rPr>
              <a:t>ревенцију обољења фронталних синуса као што су синуситис и мукокеле</a:t>
            </a:r>
            <a:r>
              <a:rPr lang="sr-Cyrl-RS" sz="2800" dirty="0">
                <a:effectLst/>
                <a:ea typeface="Times New Roman" panose="02020603050405020304" pitchFamily="18" charset="0"/>
              </a:rPr>
              <a:t>;</a:t>
            </a:r>
            <a:endParaRPr lang="en-US" sz="2800" dirty="0">
              <a:effectLst/>
              <a:ea typeface="Times New Roman" panose="02020603050405020304" pitchFamily="18" charset="0"/>
            </a:endParaRPr>
          </a:p>
          <a:p>
            <a:pPr marL="800100" lvl="1" indent="-342900" algn="just">
              <a:spcBef>
                <a:spcPts val="0"/>
              </a:spcBef>
              <a:buFont typeface="+mj-lt"/>
              <a:buAutoNum type="arabicPeriod"/>
            </a:pPr>
            <a:r>
              <a:rPr lang="sr-Cyrl-RS" sz="2800" dirty="0">
                <a:effectLst/>
                <a:ea typeface="Times New Roman" panose="02020603050405020304" pitchFamily="18" charset="0"/>
              </a:rPr>
              <a:t>К</a:t>
            </a:r>
            <a:r>
              <a:rPr lang="sr-Latn-RS" sz="2800" dirty="0">
                <a:effectLst/>
                <a:ea typeface="Times New Roman" panose="02020603050405020304" pitchFamily="18" charset="0"/>
              </a:rPr>
              <a:t>озметички прихватљив исход</a:t>
            </a:r>
            <a:r>
              <a:rPr lang="sr-Cyrl-RS" sz="2800" dirty="0">
                <a:effectLst/>
                <a:ea typeface="Times New Roman" panose="02020603050405020304" pitchFamily="18" charset="0"/>
              </a:rPr>
              <a:t>;</a:t>
            </a:r>
            <a:endParaRPr lang="en-US" sz="2800" dirty="0">
              <a:effectLst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sr-Latn-RS" dirty="0">
                <a:effectLst/>
                <a:ea typeface="Times New Roman" panose="02020603050405020304" pitchFamily="18" charset="0"/>
              </a:rPr>
              <a:t>Хируршке </a:t>
            </a:r>
            <a:r>
              <a:rPr lang="sr-Cyrl-RS" dirty="0">
                <a:effectLst/>
                <a:ea typeface="Times New Roman" panose="02020603050405020304" pitchFamily="18" charset="0"/>
              </a:rPr>
              <a:t>опције решавања прелома фронталног синуса су:</a:t>
            </a:r>
            <a:endParaRPr lang="en-US" dirty="0">
              <a:effectLst/>
              <a:ea typeface="Times New Roman" panose="02020603050405020304" pitchFamily="18" charset="0"/>
            </a:endParaRPr>
          </a:p>
          <a:p>
            <a:pPr marL="800100" lvl="1" indent="-342900" algn="just">
              <a:spcBef>
                <a:spcPts val="0"/>
              </a:spcBef>
              <a:buFont typeface="+mj-lt"/>
              <a:buAutoNum type="arabicPeriod"/>
            </a:pPr>
            <a:r>
              <a:rPr lang="sr-Cyrl-RS" sz="2800" dirty="0">
                <a:effectLst/>
                <a:ea typeface="Times New Roman" panose="02020603050405020304" pitchFamily="18" charset="0"/>
              </a:rPr>
              <a:t>Р</a:t>
            </a:r>
            <a:r>
              <a:rPr lang="sr-Latn-RS" sz="2800" dirty="0">
                <a:effectLst/>
                <a:ea typeface="Times New Roman" panose="02020603050405020304" pitchFamily="18" charset="0"/>
              </a:rPr>
              <a:t>еконструкциј</a:t>
            </a:r>
            <a:r>
              <a:rPr lang="sr-Cyrl-RS" sz="2800" dirty="0">
                <a:effectLst/>
                <a:ea typeface="Times New Roman" panose="02020603050405020304" pitchFamily="18" charset="0"/>
              </a:rPr>
              <a:t>а</a:t>
            </a:r>
            <a:r>
              <a:rPr lang="sr-Latn-RS" sz="2800" dirty="0">
                <a:effectLst/>
                <a:ea typeface="Times New Roman" panose="02020603050405020304" pitchFamily="18" charset="0"/>
              </a:rPr>
              <a:t> синуса и очување његове функције</a:t>
            </a:r>
            <a:r>
              <a:rPr lang="sr-Cyrl-RS" sz="2800" dirty="0">
                <a:effectLst/>
                <a:ea typeface="Times New Roman" panose="02020603050405020304" pitchFamily="18" charset="0"/>
              </a:rPr>
              <a:t>; </a:t>
            </a:r>
            <a:endParaRPr lang="en-US" sz="2800" dirty="0">
              <a:effectLst/>
              <a:ea typeface="Times New Roman" panose="02020603050405020304" pitchFamily="18" charset="0"/>
            </a:endParaRPr>
          </a:p>
          <a:p>
            <a:pPr marL="800100" lvl="1" indent="-342900" algn="just">
              <a:spcBef>
                <a:spcPts val="0"/>
              </a:spcBef>
              <a:buFont typeface="+mj-lt"/>
              <a:buAutoNum type="arabicPeriod"/>
            </a:pPr>
            <a:r>
              <a:rPr lang="sr-Cyrl-RS" sz="2800" dirty="0">
                <a:effectLst/>
                <a:ea typeface="Times New Roman" panose="02020603050405020304" pitchFamily="18" charset="0"/>
              </a:rPr>
              <a:t>К</a:t>
            </a:r>
            <a:r>
              <a:rPr lang="sr-Latn-RS" sz="2800" dirty="0">
                <a:effectLst/>
                <a:ea typeface="Times New Roman" panose="02020603050405020304" pitchFamily="18" charset="0"/>
              </a:rPr>
              <a:t>ранијализациј</a:t>
            </a:r>
            <a:r>
              <a:rPr lang="sr-Cyrl-RS" sz="2800" dirty="0">
                <a:effectLst/>
                <a:ea typeface="Times New Roman" panose="02020603050405020304" pitchFamily="18" charset="0"/>
              </a:rPr>
              <a:t>а</a:t>
            </a:r>
            <a:r>
              <a:rPr lang="sr-Latn-RS" sz="2800" dirty="0">
                <a:effectLst/>
                <a:ea typeface="Times New Roman" panose="02020603050405020304" pitchFamily="18" charset="0"/>
              </a:rPr>
              <a:t> синуса</a:t>
            </a:r>
            <a:r>
              <a:rPr lang="sr-Cyrl-RS" sz="2800" dirty="0">
                <a:effectLst/>
                <a:ea typeface="Times New Roman" panose="02020603050405020304" pitchFamily="18" charset="0"/>
              </a:rPr>
              <a:t>;</a:t>
            </a:r>
            <a:endParaRPr lang="en-US" sz="2800" dirty="0">
              <a:effectLst/>
              <a:ea typeface="Times New Roman" panose="02020603050405020304" pitchFamily="18" charset="0"/>
            </a:endParaRPr>
          </a:p>
          <a:p>
            <a:pPr marL="800100" lvl="1" indent="-342900" algn="just">
              <a:spcBef>
                <a:spcPts val="0"/>
              </a:spcBef>
              <a:buFont typeface="+mj-lt"/>
              <a:buAutoNum type="arabicPeriod"/>
            </a:pPr>
            <a:r>
              <a:rPr lang="sr-Cyrl-RS" sz="2800" dirty="0">
                <a:effectLst/>
                <a:ea typeface="Times New Roman" panose="02020603050405020304" pitchFamily="18" charset="0"/>
              </a:rPr>
              <a:t>О</a:t>
            </a:r>
            <a:r>
              <a:rPr lang="sr-Latn-RS" sz="2800" dirty="0">
                <a:effectLst/>
                <a:ea typeface="Times New Roman" panose="02020603050405020304" pitchFamily="18" charset="0"/>
              </a:rPr>
              <a:t>блитерациј</a:t>
            </a:r>
            <a:r>
              <a:rPr lang="sr-Cyrl-RS" sz="2800" dirty="0">
                <a:effectLst/>
                <a:ea typeface="Times New Roman" panose="02020603050405020304" pitchFamily="18" charset="0"/>
              </a:rPr>
              <a:t>а</a:t>
            </a:r>
            <a:r>
              <a:rPr lang="sr-Latn-RS" sz="2800" dirty="0">
                <a:effectLst/>
                <a:ea typeface="Times New Roman" panose="02020603050405020304" pitchFamily="18" charset="0"/>
              </a:rPr>
              <a:t> синуса</a:t>
            </a:r>
            <a:r>
              <a:rPr lang="sr-Cyrl-RS" sz="2800" dirty="0">
                <a:effectLst/>
                <a:ea typeface="Times New Roman" panose="02020603050405020304" pitchFamily="18" charset="0"/>
              </a:rPr>
              <a:t>;</a:t>
            </a:r>
            <a:endParaRPr lang="sr-Cyrl-RS" dirty="0"/>
          </a:p>
          <a:p>
            <a:r>
              <a:rPr lang="sr-Cyrl-RS" dirty="0"/>
              <a:t>Уз хирурушки третман ординира с еи медикаментозна терапија (АТ заштита, антибиотици, аналгетици, симптоматска терапја и др.).</a:t>
            </a:r>
          </a:p>
          <a:p>
            <a:r>
              <a:rPr lang="sr-Cyrl-RS" dirty="0"/>
              <a:t>По потреби у оперативни тим укључити неурохирурга и/или МФХ.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1317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777416" cy="1368412"/>
          </a:xfrm>
        </p:spPr>
        <p:txBody>
          <a:bodyPr>
            <a:noAutofit/>
          </a:bodyPr>
          <a:lstStyle/>
          <a:p>
            <a:r>
              <a:rPr lang="sr-Cyrl-RS" b="1" dirty="0"/>
              <a:t>МАКСИЛОФАЦИЈАЛНЕ  ПОВРЕДЕ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260389" y="2000240"/>
            <a:ext cx="10214919" cy="3929090"/>
          </a:xfrm>
        </p:spPr>
        <p:txBody>
          <a:bodyPr>
            <a:normAutofit/>
          </a:bodyPr>
          <a:lstStyle/>
          <a:p>
            <a:r>
              <a:rPr lang="ru-RU" dirty="0"/>
              <a:t>У ове повреде спадају:</a:t>
            </a:r>
          </a:p>
          <a:p>
            <a:pPr lvl="2"/>
            <a:r>
              <a:rPr lang="ru-RU" sz="2800" dirty="0"/>
              <a:t>Зигоматично-максиларне фрактуре</a:t>
            </a:r>
          </a:p>
          <a:p>
            <a:pPr lvl="2"/>
            <a:r>
              <a:rPr lang="ru-RU" sz="2800" dirty="0"/>
              <a:t>Индиректни прелом пода орбите (</a:t>
            </a:r>
            <a:r>
              <a:rPr lang="sr-Latn-RS" sz="2800" dirty="0"/>
              <a:t>Blow-out </a:t>
            </a:r>
            <a:r>
              <a:rPr lang="ru-RU" sz="2800" dirty="0"/>
              <a:t>фрактура)</a:t>
            </a:r>
          </a:p>
          <a:p>
            <a:pPr lvl="2"/>
            <a:r>
              <a:rPr lang="ru-RU" sz="2800" dirty="0"/>
              <a:t>Фрактуре средњег масива лица</a:t>
            </a:r>
            <a:endParaRPr lang="ru-RU" dirty="0"/>
          </a:p>
          <a:p>
            <a:r>
              <a:rPr lang="ru-RU" b="1" dirty="0">
                <a:solidFill>
                  <a:srgbClr val="7030A0"/>
                </a:solidFill>
              </a:rPr>
              <a:t>Етиологија</a:t>
            </a:r>
            <a:r>
              <a:rPr lang="ru-RU" dirty="0"/>
              <a:t> – саобраћајне несреће, повреде у индустрији, туче и спорт.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417485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216" y="214290"/>
            <a:ext cx="10149016" cy="1143008"/>
          </a:xfrm>
        </p:spPr>
        <p:txBody>
          <a:bodyPr>
            <a:noAutofit/>
          </a:bodyPr>
          <a:lstStyle/>
          <a:p>
            <a:r>
              <a:rPr lang="sr-Cyrl-RS" sz="4000" b="1" dirty="0">
                <a:solidFill>
                  <a:srgbClr val="FF33CC"/>
                </a:solidFill>
              </a:rPr>
              <a:t>Зигоматично-максиларне фрактуре</a:t>
            </a:r>
            <a:endParaRPr lang="en-US" sz="4000" b="1" dirty="0">
              <a:solidFill>
                <a:srgbClr val="FF33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47351" y="1571612"/>
            <a:ext cx="10717427" cy="4643470"/>
          </a:xfrm>
        </p:spPr>
        <p:txBody>
          <a:bodyPr>
            <a:normAutofit lnSpcReduction="10000"/>
          </a:bodyPr>
          <a:lstStyle/>
          <a:p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Јагодична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кост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(</a:t>
            </a:r>
            <a:r>
              <a:rPr lang="hr-HR" i="1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os zygomaticum</a:t>
            </a:r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)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чини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део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пода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и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бочног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зида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орбите</a:t>
            </a:r>
            <a:r>
              <a:rPr lang="sr-Cyrl-RS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, </a:t>
            </a:r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те</a:t>
            </a:r>
            <a:r>
              <a:rPr lang="hr-HR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sr-Cyrl-R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ове </a:t>
            </a:r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фрактуре укључују преломе горње вилице, јагодичне кости, орбиталних ивица, пода и латералног зида орбите. </a:t>
            </a:r>
            <a:endParaRPr lang="sr-Cyrl-RS" spc="5" dirty="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7030A0"/>
                </a:solidFill>
              </a:rPr>
              <a:t>Етиологија</a:t>
            </a:r>
            <a:r>
              <a:rPr lang="ru-RU" dirty="0"/>
              <a:t> – </a:t>
            </a:r>
            <a:r>
              <a:rPr lang="hr-HR" spc="5" dirty="0">
                <a:solidFill>
                  <a:srgbClr val="000000"/>
                </a:solidFill>
                <a:ea typeface="Times New Roman" panose="02020603050405020304" pitchFamily="18" charset="0"/>
              </a:rPr>
              <a:t>везане </a:t>
            </a:r>
            <a:r>
              <a:rPr lang="sr-Cyrl-RS" spc="5" dirty="0">
                <a:solidFill>
                  <a:srgbClr val="000000"/>
                </a:solidFill>
                <a:ea typeface="Times New Roman" panose="02020603050405020304" pitchFamily="18" charset="0"/>
              </a:rPr>
              <a:t>су </a:t>
            </a:r>
            <a:r>
              <a:rPr lang="hr-HR" spc="5" dirty="0">
                <a:solidFill>
                  <a:srgbClr val="000000"/>
                </a:solidFill>
                <a:ea typeface="Times New Roman" panose="02020603050405020304" pitchFamily="18" charset="0"/>
              </a:rPr>
              <a:t>за саобраћајне несреће, туче и спорт.</a:t>
            </a:r>
            <a:r>
              <a:rPr lang="sr-Cyrl-RS" spc="5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ru-RU" spc="5" dirty="0">
                <a:solidFill>
                  <a:srgbClr val="000000"/>
                </a:solidFill>
                <a:ea typeface="Times New Roman" panose="02020603050405020304" pitchFamily="18" charset="0"/>
              </a:rPr>
              <a:t>Н</a:t>
            </a:r>
            <a:r>
              <a:rPr lang="ru-RU" dirty="0"/>
              <a:t>астају при бочном дејству силе у предео лица. </a:t>
            </a:r>
            <a:r>
              <a:rPr lang="sr-Cyrl-RS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Спадају у </a:t>
            </a:r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једне од најчешћих фрактура код мушкараца. </a:t>
            </a:r>
            <a:endParaRPr lang="ru-RU" dirty="0"/>
          </a:p>
          <a:p>
            <a:r>
              <a:rPr lang="ru-RU" b="1" dirty="0">
                <a:solidFill>
                  <a:srgbClr val="7030A0"/>
                </a:solidFill>
              </a:rPr>
              <a:t>Симптоматологија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/>
              <a:t>– </a:t>
            </a:r>
            <a:r>
              <a:rPr lang="hr-HR" spc="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најчешћи знаци и симптоми су епистакса, периорбитални едем, нагњечно-раздерне ране, </a:t>
            </a:r>
            <a:r>
              <a:rPr lang="sr-Cyrl-RS" spc="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оток, </a:t>
            </a:r>
            <a:r>
              <a:rPr lang="hr-HR" spc="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бол, промене вида, диплопија</a:t>
            </a:r>
            <a:r>
              <a:rPr lang="sr-Cyrl-RS" spc="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, тризмус</a:t>
            </a:r>
            <a:r>
              <a:rPr lang="hr-HR" spc="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. Често се на месту фрактуре палпира „степеница“. Орбитални знаци укључују хемозу, проптозу, субкоњунктивално крварење и енофталмус. </a:t>
            </a:r>
            <a:endParaRPr lang="sr-Cyrl-RS" spc="5" dirty="0">
              <a:solidFill>
                <a:srgbClr val="000000"/>
              </a:solidFill>
              <a:effectLst/>
              <a:highlight>
                <a:srgbClr val="FFFFFF"/>
              </a:highlight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9903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DD50E6-9EA3-8C39-13E4-5D59E14E69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73872"/>
            <a:ext cx="10515600" cy="578254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Дијагноза</a:t>
            </a:r>
            <a:r>
              <a:rPr lang="ru-RU" dirty="0"/>
              <a:t> </a:t>
            </a:r>
            <a:r>
              <a:rPr lang="ru-RU" sz="2600" dirty="0"/>
              <a:t>– </a:t>
            </a:r>
            <a:r>
              <a:rPr lang="hr-HR" sz="2600" spc="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анамнез</a:t>
            </a:r>
            <a:r>
              <a:rPr lang="sr-Cyrl-RS" sz="2600" spc="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а</a:t>
            </a:r>
            <a:r>
              <a:rPr lang="hr-HR" sz="2600" spc="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и комплетни ОРЛ преглед. </a:t>
            </a:r>
            <a:r>
              <a:rPr lang="sr-Cyrl-RS" sz="2600" spc="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</a:t>
            </a:r>
            <a:r>
              <a:rPr lang="hr-HR" sz="2600" spc="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регледи </a:t>
            </a:r>
            <a:r>
              <a:rPr lang="sr-Cyrl-RS" sz="2600" spc="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МФХ</a:t>
            </a:r>
            <a:r>
              <a:rPr lang="hr-HR" sz="2600" spc="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, офталмолога, радиолога и неуролога. Од радиолошких испитивања MSCT је метода избора. </a:t>
            </a:r>
            <a:endParaRPr lang="en-US" sz="2600" dirty="0">
              <a:effectLst/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7030A0"/>
                </a:solidFill>
              </a:rPr>
              <a:t>Терапија</a:t>
            </a:r>
            <a:r>
              <a:rPr lang="ru-RU" dirty="0"/>
              <a:t>: </a:t>
            </a:r>
            <a:r>
              <a:rPr lang="hr-HR" sz="2600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основни циљеви укључују:</a:t>
            </a:r>
            <a:r>
              <a:rPr lang="en-US" sz="260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кориговање</a:t>
            </a:r>
            <a:r>
              <a:rPr lang="en-US" sz="260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поремећаја</a:t>
            </a:r>
            <a:r>
              <a:rPr lang="en-US" sz="260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положаја</a:t>
            </a:r>
            <a:r>
              <a:rPr lang="en-US" sz="260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и </a:t>
            </a:r>
            <a:r>
              <a:rPr lang="en-US" sz="260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функције</a:t>
            </a:r>
            <a:r>
              <a:rPr lang="en-US" sz="260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ока</a:t>
            </a:r>
            <a:r>
              <a:rPr lang="en-US" sz="260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, </a:t>
            </a:r>
            <a:r>
              <a:rPr lang="en-US" sz="260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омогућавање</a:t>
            </a:r>
            <a:r>
              <a:rPr lang="en-US" sz="260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нормалног</a:t>
            </a:r>
            <a:r>
              <a:rPr lang="en-US" sz="260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отварања</a:t>
            </a:r>
            <a:r>
              <a:rPr lang="en-US" sz="260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уста</a:t>
            </a:r>
            <a:r>
              <a:rPr lang="en-US" sz="260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, </a:t>
            </a:r>
            <a:r>
              <a:rPr lang="en-US" sz="260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исправљање</a:t>
            </a:r>
            <a:r>
              <a:rPr lang="en-US" sz="260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деформитета</a:t>
            </a:r>
            <a:r>
              <a:rPr lang="en-US" sz="260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лица</a:t>
            </a:r>
            <a:r>
              <a:rPr lang="en-US" sz="260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и </a:t>
            </a:r>
            <a:r>
              <a:rPr lang="en-US" sz="260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враћање</a:t>
            </a:r>
            <a:r>
              <a:rPr lang="en-US" sz="260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нормалног</a:t>
            </a:r>
            <a:r>
              <a:rPr lang="en-US" sz="260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сензибилитета</a:t>
            </a:r>
            <a:r>
              <a:rPr lang="en-US" sz="260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инфраорбиталне</a:t>
            </a:r>
            <a:r>
              <a:rPr lang="en-US" sz="260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регије</a:t>
            </a:r>
            <a:r>
              <a:rPr lang="en-US" sz="260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.</a:t>
            </a:r>
            <a:r>
              <a:rPr lang="en-US" sz="2600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endParaRPr lang="sr-Cyrl-RS" sz="2600" spc="5" dirty="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r>
              <a:rPr lang="hr-HR" sz="2600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Фрактуре са благом дислокацијом могу да се санирају конзервативн</a:t>
            </a:r>
            <a:r>
              <a:rPr lang="sr-Cyrl-RS" sz="2600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им хируршким методама</a:t>
            </a:r>
            <a:r>
              <a:rPr lang="sr-Cyrl-RS" sz="2600" spc="5" dirty="0">
                <a:solidFill>
                  <a:srgbClr val="000000"/>
                </a:solidFill>
                <a:ea typeface="Times New Roman" panose="02020603050405020304" pitchFamily="18" charset="0"/>
              </a:rPr>
              <a:t> (</a:t>
            </a:r>
            <a:r>
              <a:rPr lang="hr-HR" sz="2600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затворен</a:t>
            </a:r>
            <a:r>
              <a:rPr lang="sr-Cyrl-RS" sz="2600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е</a:t>
            </a:r>
            <a:r>
              <a:rPr lang="hr-HR" sz="2600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метод</a:t>
            </a:r>
            <a:r>
              <a:rPr lang="sr-Cyrl-RS" sz="2600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е)</a:t>
            </a:r>
            <a:r>
              <a:rPr lang="hr-HR" sz="2600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 Умерене и тешке фрактуре се третирају отвореним техникама кроз различите приступе у односу на место фрактуре.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Репозицију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би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требало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учинити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у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првих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7-8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дана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од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повреде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.</a:t>
            </a:r>
            <a:endParaRPr lang="sr-Cyrl-RS" sz="2600" dirty="0">
              <a:effectLst/>
              <a:ea typeface="Times New Roman" panose="02020603050405020304" pitchFamily="18" charset="0"/>
            </a:endParaRPr>
          </a:p>
          <a:p>
            <a:r>
              <a:rPr lang="sr-Cyrl-RS" sz="2600" dirty="0">
                <a:effectLst/>
                <a:ea typeface="Times New Roman" panose="02020603050405020304" pitchFamily="18" charset="0"/>
              </a:rPr>
              <a:t>Уз хируршки третман примењује се и медикаментозна терапија</a:t>
            </a:r>
            <a:r>
              <a:rPr lang="sr-Cyrl-RS" sz="2600" dirty="0">
                <a:ea typeface="Times New Roman" panose="02020603050405020304" pitchFamily="18" charset="0"/>
              </a:rPr>
              <a:t>: </a:t>
            </a:r>
            <a:r>
              <a:rPr lang="ru-RU" sz="2600" dirty="0"/>
              <a:t>АТ заштита, антибиотици, аналгетици и др.</a:t>
            </a:r>
            <a:endParaRPr lang="en-US" sz="2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343695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158" y="285728"/>
            <a:ext cx="8258204" cy="785818"/>
          </a:xfrm>
        </p:spPr>
        <p:txBody>
          <a:bodyPr>
            <a:normAutofit fontScale="90000"/>
          </a:bodyPr>
          <a:lstStyle/>
          <a:p>
            <a:r>
              <a:rPr lang="sr-Cyrl-RS" dirty="0">
                <a:solidFill>
                  <a:srgbClr val="FF33CC"/>
                </a:solidFill>
              </a:rPr>
              <a:t>Фрактура зигоматичне кости - шематски</a:t>
            </a:r>
            <a:endParaRPr lang="en-US" dirty="0">
              <a:solidFill>
                <a:srgbClr val="FF33CC"/>
              </a:solidFill>
            </a:endParaRPr>
          </a:p>
        </p:txBody>
      </p:sp>
      <p:pic>
        <p:nvPicPr>
          <p:cNvPr id="4" name="Content Placeholder 3" descr="D:\Decherd\Grand Rounds\Maxillary and Periorbital Fractures\Scans\ZygomaFracture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381357" y="1428736"/>
            <a:ext cx="5164281" cy="4336340"/>
          </a:xfrm>
          <a:noFill/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1192581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38341" y="1267331"/>
            <a:ext cx="10651524" cy="3819573"/>
          </a:xfrm>
        </p:spPr>
        <p:txBody>
          <a:bodyPr>
            <a:normAutofit/>
          </a:bodyPr>
          <a:lstStyle/>
          <a:p>
            <a:r>
              <a:rPr lang="ru-RU" dirty="0"/>
              <a:t>Атрезија хоана (</a:t>
            </a:r>
            <a:r>
              <a:rPr lang="sr-Latn-RS" sz="2800" dirty="0">
                <a:solidFill>
                  <a:srgbClr val="FF33CC"/>
                </a:solidFill>
              </a:rPr>
              <a:t>Athresia choanalis</a:t>
            </a:r>
            <a:r>
              <a:rPr lang="ru-RU" dirty="0"/>
              <a:t>) представља постојање </a:t>
            </a:r>
            <a:r>
              <a:rPr lang="sr-Cyrl-RS" dirty="0"/>
              <a:t>коштано-</a:t>
            </a:r>
            <a:r>
              <a:rPr lang="ru-RU" dirty="0"/>
              <a:t>мембранозне (70%) или коштане плоче</a:t>
            </a:r>
            <a:r>
              <a:rPr lang="sr-Latn-RS" dirty="0"/>
              <a:t> (30%)</a:t>
            </a:r>
            <a:r>
              <a:rPr lang="ru-RU" dirty="0"/>
              <a:t>, која потпуно једнострано или обострано затвара хоану, дебљине од 1-10 мм.</a:t>
            </a:r>
          </a:p>
          <a:p>
            <a:r>
              <a:rPr lang="ru-RU" b="1" dirty="0">
                <a:solidFill>
                  <a:srgbClr val="FF33CC"/>
                </a:solidFill>
              </a:rPr>
              <a:t>Етиологија</a:t>
            </a:r>
            <a:r>
              <a:rPr lang="ru-RU" dirty="0"/>
              <a:t> – нересорпција букофаринксне мембране.</a:t>
            </a:r>
          </a:p>
          <a:p>
            <a:r>
              <a:rPr lang="ru-RU" b="1" dirty="0">
                <a:solidFill>
                  <a:srgbClr val="FF33CC"/>
                </a:solidFill>
              </a:rPr>
              <a:t>Симптоматологија</a:t>
            </a:r>
            <a:r>
              <a:rPr lang="ru-RU" dirty="0"/>
              <a:t> – </a:t>
            </a:r>
          </a:p>
          <a:p>
            <a:pPr lvl="1"/>
            <a:r>
              <a:rPr lang="ru-RU" dirty="0"/>
              <a:t>код </a:t>
            </a:r>
            <a:r>
              <a:rPr lang="ru-RU" b="1" dirty="0">
                <a:solidFill>
                  <a:srgbClr val="C00000"/>
                </a:solidFill>
              </a:rPr>
              <a:t>једностраних</a:t>
            </a:r>
            <a:r>
              <a:rPr lang="ru-RU" dirty="0"/>
              <a:t> неупадљива - једнострано отежано дисање на нос, упорна секреција; </a:t>
            </a:r>
          </a:p>
          <a:p>
            <a:pPr lvl="1"/>
            <a:r>
              <a:rPr lang="ru-RU" dirty="0"/>
              <a:t>код </a:t>
            </a:r>
            <a:r>
              <a:rPr lang="ru-RU" b="1" dirty="0">
                <a:solidFill>
                  <a:srgbClr val="C00000"/>
                </a:solidFill>
              </a:rPr>
              <a:t>обостраних</a:t>
            </a:r>
            <a:r>
              <a:rPr lang="ru-RU" dirty="0"/>
              <a:t> - ургентно стање које се понекад завршава и фатално.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461941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t="3860" r="4555" b="10211"/>
          <a:stretch>
            <a:fillRect/>
          </a:stretch>
        </p:blipFill>
        <p:spPr>
          <a:xfrm>
            <a:off x="2057400" y="304800"/>
            <a:ext cx="2895600" cy="3581400"/>
          </a:xfrm>
          <a:prstGeom prst="rect">
            <a:avLst/>
          </a:prstGeom>
          <a:noFill/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304801"/>
            <a:ext cx="2971800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 b="14697"/>
          <a:stretch>
            <a:fillRect/>
          </a:stretch>
        </p:blipFill>
        <p:spPr bwMode="auto">
          <a:xfrm>
            <a:off x="5524496" y="4000505"/>
            <a:ext cx="3962400" cy="258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881158" y="4500570"/>
            <a:ext cx="3357586" cy="13573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400" dirty="0">
                <a:solidFill>
                  <a:srgbClr val="002060"/>
                </a:solidFill>
              </a:rPr>
              <a:t>Мултифрагметаран прелом леве зигоматичне кости</a:t>
            </a:r>
            <a:endParaRPr lang="en-US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61580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9557" y="500042"/>
            <a:ext cx="11425881" cy="1143000"/>
          </a:xfrm>
        </p:spPr>
        <p:txBody>
          <a:bodyPr>
            <a:noAutofit/>
          </a:bodyPr>
          <a:lstStyle/>
          <a:p>
            <a:r>
              <a:rPr lang="sr-Cyrl-RS" sz="4000" b="1" dirty="0">
                <a:solidFill>
                  <a:srgbClr val="FF33CC"/>
                </a:solidFill>
              </a:rPr>
              <a:t>Индиректни прелом пода орбите (</a:t>
            </a:r>
            <a:r>
              <a:rPr lang="sr-Latn-RS" sz="4000" b="1" dirty="0">
                <a:solidFill>
                  <a:srgbClr val="FF33CC"/>
                </a:solidFill>
              </a:rPr>
              <a:t>Blow-out </a:t>
            </a:r>
            <a:r>
              <a:rPr lang="sr-Cyrl-RS" sz="4000" b="1" dirty="0">
                <a:solidFill>
                  <a:srgbClr val="FF33CC"/>
                </a:solidFill>
              </a:rPr>
              <a:t>фрактура)</a:t>
            </a:r>
            <a:endParaRPr lang="en-US" sz="4000" b="1" dirty="0">
              <a:solidFill>
                <a:srgbClr val="FF33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599" y="2071678"/>
            <a:ext cx="11022227" cy="3829064"/>
          </a:xfrm>
        </p:spPr>
        <p:txBody>
          <a:bodyPr/>
          <a:lstStyle/>
          <a:p>
            <a:r>
              <a:rPr lang="sr-Cyrl-RS" b="1" dirty="0">
                <a:solidFill>
                  <a:srgbClr val="FF33CC"/>
                </a:solidFill>
              </a:rPr>
              <a:t>Етиологија</a:t>
            </a:r>
            <a:r>
              <a:rPr lang="sr-Cyrl-RS" dirty="0"/>
              <a:t> – настаје притиском орбиталног садржаја на доњи зид орбите услед дејства тупе силе у антерио-постериорном смеру на орбиту.</a:t>
            </a:r>
          </a:p>
          <a:p>
            <a:r>
              <a:rPr lang="sr-Cyrl-RS" b="1" dirty="0">
                <a:solidFill>
                  <a:srgbClr val="FF33CC"/>
                </a:solidFill>
              </a:rPr>
              <a:t>Симптоматологија</a:t>
            </a:r>
            <a:r>
              <a:rPr lang="sr-Cyrl-RS" dirty="0"/>
              <a:t> – енофталмус, ограничена покретвљивост булбуса, диплопија, парестезија н. инфраорбиталиса.</a:t>
            </a:r>
          </a:p>
          <a:p>
            <a:r>
              <a:rPr lang="sr-Cyrl-RS" b="1" dirty="0">
                <a:solidFill>
                  <a:srgbClr val="FF33CC"/>
                </a:solidFill>
              </a:rPr>
              <a:t>Дијагноза</a:t>
            </a:r>
            <a:r>
              <a:rPr lang="sr-Cyrl-RS" dirty="0"/>
              <a:t> – анамнеза, клинички ОРЛ и офталмолошки преглед, КТ, РТГ ПНС и орбите.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9045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1011222"/>
          </a:xfrm>
        </p:spPr>
        <p:txBody>
          <a:bodyPr/>
          <a:lstStyle/>
          <a:p>
            <a:r>
              <a:rPr lang="sr-Cyrl-RS" dirty="0">
                <a:solidFill>
                  <a:srgbClr val="FF33CC"/>
                </a:solidFill>
              </a:rPr>
              <a:t>Механизам повређивања</a:t>
            </a:r>
            <a:endParaRPr lang="en-US" dirty="0">
              <a:solidFill>
                <a:srgbClr val="FF33CC"/>
              </a:solidFill>
            </a:endParaRPr>
          </a:p>
        </p:txBody>
      </p:sp>
      <p:pic>
        <p:nvPicPr>
          <p:cNvPr id="4" name="Content Placeholder 3" descr="D:\Decherd\Grand Rounds\Maxillary and Periorbital Fractures\Scans\OrbitalBlowoutDrawing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09853" y="1714488"/>
            <a:ext cx="6101275" cy="3771586"/>
          </a:xfrm>
          <a:noFill/>
        </p:spPr>
      </p:pic>
    </p:spTree>
    <p:extLst>
      <p:ext uri="{BB962C8B-B14F-4D97-AF65-F5344CB8AC3E}">
        <p14:creationId xmlns:p14="http://schemas.microsoft.com/office/powerpoint/2010/main" val="340916748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>
                <a:solidFill>
                  <a:srgbClr val="FF33CC"/>
                </a:solidFill>
              </a:rPr>
              <a:t>Фрактура са пролапсом орбиталног садржаја</a:t>
            </a:r>
            <a:endParaRPr lang="en-US" dirty="0">
              <a:solidFill>
                <a:srgbClr val="FF33CC"/>
              </a:solidFill>
            </a:endParaRPr>
          </a:p>
        </p:txBody>
      </p:sp>
      <p:graphicFrame>
        <p:nvGraphicFramePr>
          <p:cNvPr id="83970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3007682" y="1785927"/>
          <a:ext cx="5715038" cy="371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1905266" imgH="1238423" progId="">
                  <p:embed/>
                </p:oleObj>
              </mc:Choice>
              <mc:Fallback>
                <p:oleObj name="Photo Editor Photo" r:id="rId2" imgW="1905266" imgH="1238423" progId="">
                  <p:embed/>
                  <p:pic>
                    <p:nvPicPr>
                      <p:cNvPr id="8397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7682" y="1785927"/>
                        <a:ext cx="5715038" cy="3714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147808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868346"/>
          </a:xfrm>
        </p:spPr>
        <p:txBody>
          <a:bodyPr/>
          <a:lstStyle/>
          <a:p>
            <a:r>
              <a:rPr lang="sr-Cyrl-RS" dirty="0">
                <a:solidFill>
                  <a:srgbClr val="FF33CC"/>
                </a:solidFill>
              </a:rPr>
              <a:t>Фрактура са пнеумоорбитом</a:t>
            </a:r>
            <a:endParaRPr lang="en-US" dirty="0">
              <a:solidFill>
                <a:srgbClr val="FF33CC"/>
              </a:solidFill>
            </a:endParaRPr>
          </a:p>
        </p:txBody>
      </p:sp>
      <p:graphicFrame>
        <p:nvGraphicFramePr>
          <p:cNvPr id="84994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3024166" y="1500174"/>
          <a:ext cx="5619790" cy="4214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1905266" imgH="1428949" progId="">
                  <p:embed/>
                </p:oleObj>
              </mc:Choice>
              <mc:Fallback>
                <p:oleObj name="Photo Editor Photo" r:id="rId2" imgW="1905266" imgH="1428949" progId="">
                  <p:embed/>
                  <p:pic>
                    <p:nvPicPr>
                      <p:cNvPr id="8499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4166" y="1500174"/>
                        <a:ext cx="5619790" cy="42148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460394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868346"/>
          </a:xfrm>
        </p:spPr>
        <p:txBody>
          <a:bodyPr/>
          <a:lstStyle/>
          <a:p>
            <a:r>
              <a:rPr lang="sr-Cyrl-RS" dirty="0">
                <a:solidFill>
                  <a:srgbClr val="FF33CC"/>
                </a:solidFill>
              </a:rPr>
              <a:t>Фрактура са хематосинусом</a:t>
            </a:r>
            <a:endParaRPr lang="en-US" dirty="0">
              <a:solidFill>
                <a:srgbClr val="FF33CC"/>
              </a:solidFill>
            </a:endParaRPr>
          </a:p>
        </p:txBody>
      </p:sp>
      <p:graphicFrame>
        <p:nvGraphicFramePr>
          <p:cNvPr id="86018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3024167" y="1500174"/>
          <a:ext cx="5500725" cy="4125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1905266" imgH="1428949" progId="">
                  <p:embed/>
                </p:oleObj>
              </mc:Choice>
              <mc:Fallback>
                <p:oleObj name="Photo Editor Photo" r:id="rId2" imgW="1905266" imgH="1428949" progId="">
                  <p:embed/>
                  <p:pic>
                    <p:nvPicPr>
                      <p:cNvPr id="8601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4167" y="1500174"/>
                        <a:ext cx="5500725" cy="41255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876456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4034" y="428604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dirty="0">
                <a:solidFill>
                  <a:srgbClr val="FF33CC"/>
                </a:solidFill>
              </a:rPr>
              <a:t>Фрактура пода десне орбите – ограничена покретљивост на горе</a:t>
            </a:r>
            <a:endParaRPr lang="en-US" dirty="0">
              <a:solidFill>
                <a:srgbClr val="FF33CC"/>
              </a:solidFill>
            </a:endParaRPr>
          </a:p>
        </p:txBody>
      </p:sp>
      <p:graphicFrame>
        <p:nvGraphicFramePr>
          <p:cNvPr id="87042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952597" y="2214554"/>
          <a:ext cx="7880031" cy="22860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2790476" imgH="809738" progId="">
                  <p:embed/>
                </p:oleObj>
              </mc:Choice>
              <mc:Fallback>
                <p:oleObj name="Photo Editor Photo" r:id="rId2" imgW="2790476" imgH="809738" progId="">
                  <p:embed/>
                  <p:pic>
                    <p:nvPicPr>
                      <p:cNvPr id="8704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2597" y="2214554"/>
                        <a:ext cx="7880031" cy="22860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845395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99070" y="736627"/>
            <a:ext cx="10593859" cy="5717439"/>
          </a:xfrm>
        </p:spPr>
        <p:txBody>
          <a:bodyPr>
            <a:normAutofit lnSpcReduction="10000"/>
          </a:bodyPr>
          <a:lstStyle/>
          <a:p>
            <a:r>
              <a:rPr lang="ru-RU" sz="3200" b="1" dirty="0">
                <a:solidFill>
                  <a:srgbClr val="7030A0"/>
                </a:solidFill>
              </a:rPr>
              <a:t>Терапија</a:t>
            </a:r>
            <a:r>
              <a:rPr lang="ru-RU" b="1" dirty="0">
                <a:solidFill>
                  <a:srgbClr val="7030A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има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за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циљ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кориговање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поремећаја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положаја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 и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функције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ока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ослобађање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уклештених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екстраокуларних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мишића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 (</a:t>
            </a:r>
            <a:r>
              <a:rPr lang="hr-HR" i="1" spc="5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m. rectus inferior</a:t>
            </a:r>
            <a:r>
              <a:rPr lang="hr-HR" spc="5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sr-Cyrl-RS" spc="5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и </a:t>
            </a:r>
            <a:r>
              <a:rPr lang="hr-HR" i="1" spc="5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m. obliquus inferior</a:t>
            </a:r>
            <a:r>
              <a:rPr lang="hr-HR" spc="5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) и декомпресују неуралних структура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.</a:t>
            </a:r>
            <a:r>
              <a:rPr lang="en-US" spc="5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endParaRPr lang="ru-RU" b="1" spc="5" dirty="0">
              <a:solidFill>
                <a:srgbClr val="FF33CC"/>
              </a:solidFill>
              <a:highlight>
                <a:srgbClr val="FFFFFF"/>
              </a:highlight>
            </a:endParaRPr>
          </a:p>
          <a:p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Под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орбите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се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реконструише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уз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помоћ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разних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материјала</a:t>
            </a:r>
            <a:r>
              <a:rPr lang="sr-Cyrl-R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,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најчешће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титанијумска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мрежица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порозни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полиетилен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и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разни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ресорптивни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материјали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.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Ретко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се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користе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аутогени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материјали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попут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хрскавице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носне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преграде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кости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предњег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зида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максиларног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синуса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кости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лобање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ребара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или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гребен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карличне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кости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.</a:t>
            </a:r>
            <a:r>
              <a:rPr lang="hr-HR" spc="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endParaRPr lang="sr-Cyrl-RS" spc="5" dirty="0">
              <a:solidFill>
                <a:srgbClr val="000000"/>
              </a:solidFill>
              <a:effectLst/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r>
              <a:rPr lang="hr-HR" spc="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Радиолошке индикације за операцију фрактуре пода орбите су дефекти већи од 1 цм</a:t>
            </a:r>
            <a:r>
              <a:rPr lang="hr-HR" spc="5" baseline="3000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2</a:t>
            </a:r>
            <a:r>
              <a:rPr lang="hr-HR" spc="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, уклештење окуларних мишића и енофталмус.</a:t>
            </a:r>
            <a:r>
              <a:rPr lang="hr-HR" b="1" spc="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endParaRPr lang="sr-Cyrl-RS" b="1" spc="5" dirty="0">
              <a:solidFill>
                <a:srgbClr val="000000"/>
              </a:solidFill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r>
              <a:rPr lang="sr-Cyrl-RS" sz="2800" spc="5" dirty="0">
                <a:solidFill>
                  <a:srgbClr val="000000"/>
                </a:solidFill>
                <a:highlight>
                  <a:srgbClr val="FFFFFF"/>
                </a:highlight>
              </a:rPr>
              <a:t>Од медикаментозног третмана ординирају се: </a:t>
            </a:r>
            <a:r>
              <a:rPr lang="ru-RU" sz="2800" dirty="0"/>
              <a:t>АТ заштита, антибиотици, аналгетици.</a:t>
            </a:r>
          </a:p>
          <a:p>
            <a:pPr lv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9841028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7309" y="711243"/>
            <a:ext cx="8732108" cy="1296974"/>
          </a:xfrm>
        </p:spPr>
        <p:txBody>
          <a:bodyPr>
            <a:normAutofit/>
          </a:bodyPr>
          <a:lstStyle/>
          <a:p>
            <a:r>
              <a:rPr lang="sr-Cyrl-RS" sz="4000" b="1" dirty="0">
                <a:solidFill>
                  <a:srgbClr val="FF33CC"/>
                </a:solidFill>
              </a:rPr>
              <a:t>Фрактуре средњег масива лица</a:t>
            </a:r>
            <a:endParaRPr lang="en-US" sz="4000" b="1" dirty="0">
              <a:solidFill>
                <a:srgbClr val="FF33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169773" y="2071678"/>
            <a:ext cx="9630032" cy="2900370"/>
          </a:xfrm>
        </p:spPr>
        <p:txBody>
          <a:bodyPr>
            <a:normAutofit/>
          </a:bodyPr>
          <a:lstStyle/>
          <a:p>
            <a:r>
              <a:rPr lang="ru-RU" dirty="0"/>
              <a:t>Настају дејством силе на средишњи део лица, најчешће у антерио-постериорном (АП) смеру.</a:t>
            </a:r>
          </a:p>
          <a:p>
            <a:endParaRPr lang="ru-RU" dirty="0"/>
          </a:p>
          <a:p>
            <a:r>
              <a:rPr lang="ru-RU" dirty="0"/>
              <a:t>Извршена је подела у зависности од висине фрактурне линије, као и од правца ширења по </a:t>
            </a:r>
            <a:r>
              <a:rPr lang="ru-RU" b="1" dirty="0">
                <a:solidFill>
                  <a:srgbClr val="FF0000"/>
                </a:solidFill>
              </a:rPr>
              <a:t>Рене Ле Форт</a:t>
            </a:r>
            <a:r>
              <a:rPr lang="ru-RU" dirty="0"/>
              <a:t>-у.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31809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259" y="285727"/>
            <a:ext cx="11162271" cy="1738381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Ле Форт </a:t>
            </a:r>
            <a:r>
              <a:rPr lang="sr-Latn-RS" sz="2800" b="1" dirty="0">
                <a:solidFill>
                  <a:srgbClr val="FF0000"/>
                </a:solidFill>
              </a:rPr>
              <a:t>I</a:t>
            </a:r>
            <a:r>
              <a:rPr lang="ru-RU" sz="2800" dirty="0"/>
              <a:t> (Геренова фрактура) – фрактурна линија иде алвеоларним наставком одмах изнад коренова горњих зуба, захвата под оба максларна синуса и носа.</a:t>
            </a:r>
            <a:endParaRPr lang="en-US" sz="2800" dirty="0"/>
          </a:p>
        </p:txBody>
      </p:sp>
      <p:pic>
        <p:nvPicPr>
          <p:cNvPr id="5" name="Picture 4" descr="D:\Decherd\Grand Rounds\Maxillary and Periorbital Fractures\Scans\Lefor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345566" y="2168950"/>
            <a:ext cx="5500867" cy="396831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3825073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5459" y="1051188"/>
            <a:ext cx="10931611" cy="5214974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33CC"/>
                </a:solidFill>
              </a:rPr>
              <a:t>Дијагноза</a:t>
            </a:r>
            <a:r>
              <a:rPr lang="ru-RU" dirty="0"/>
              <a:t> – анамнеза, клинички преглед (испитивање проходности хоана - Полицеровим балоном, гуменим катетером, ендоскопом), радиолошки (контрастна рендгенографија, КТ).</a:t>
            </a:r>
          </a:p>
          <a:p>
            <a:r>
              <a:rPr lang="ru-RU" b="1" dirty="0">
                <a:solidFill>
                  <a:srgbClr val="FF33CC"/>
                </a:solidFill>
              </a:rPr>
              <a:t>Терапија</a:t>
            </a:r>
            <a:r>
              <a:rPr lang="ru-RU" dirty="0"/>
              <a:t> – хируршка (класично или ласерски)</a:t>
            </a:r>
          </a:p>
          <a:p>
            <a:pPr lvl="1"/>
            <a:r>
              <a:rPr lang="ru-RU" b="1" dirty="0">
                <a:solidFill>
                  <a:srgbClr val="FF0000"/>
                </a:solidFill>
              </a:rPr>
              <a:t>једностране</a:t>
            </a:r>
            <a:r>
              <a:rPr lang="ru-RU" dirty="0"/>
              <a:t> - после шесте године.</a:t>
            </a:r>
          </a:p>
          <a:p>
            <a:pPr lvl="1"/>
            <a:r>
              <a:rPr lang="ru-RU" b="1" dirty="0">
                <a:solidFill>
                  <a:srgbClr val="FF0000"/>
                </a:solidFill>
              </a:rPr>
              <a:t>обостране</a:t>
            </a:r>
            <a:r>
              <a:rPr lang="ru-RU" dirty="0"/>
              <a:t> – потпуне обостране представљају ургентно стање (интубација). По могућству треба одложити главну операцију до краја прве године живота (пласирање орогастричне сонде и орофаринксног тубуса, касније храна на кашичицу).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055437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455" y="357166"/>
            <a:ext cx="11211696" cy="140949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Ле Форт </a:t>
            </a:r>
            <a:r>
              <a:rPr lang="sr-Latn-RS" sz="2800" b="1" dirty="0">
                <a:solidFill>
                  <a:srgbClr val="FF0000"/>
                </a:solidFill>
              </a:rPr>
              <a:t>II</a:t>
            </a:r>
            <a:r>
              <a:rPr lang="ru-RU" sz="2800" dirty="0"/>
              <a:t> – фрактурна линија иде преко носних костију, етмоидалног лабиринта и пода орбите, зигоматично максиларне сутуре, захватајући задњи зид максиларног синуса и птеригоидни наставак.</a:t>
            </a:r>
            <a:endParaRPr lang="en-US" sz="2800" dirty="0"/>
          </a:p>
        </p:txBody>
      </p:sp>
      <p:pic>
        <p:nvPicPr>
          <p:cNvPr id="4" name="Picture 4" descr="D:\Decherd\Grand Rounds\Maxillary and Periorbital Fractures\Scans\Lefort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009327" y="2000658"/>
            <a:ext cx="5726687" cy="411605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68575423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259" y="274638"/>
            <a:ext cx="10816282" cy="1287832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Ле Форт </a:t>
            </a:r>
            <a:r>
              <a:rPr lang="sr-Latn-RS" sz="2800" b="1" dirty="0">
                <a:solidFill>
                  <a:srgbClr val="FF0000"/>
                </a:solidFill>
              </a:rPr>
              <a:t>III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dirty="0"/>
              <a:t>– фрактурна линија иде преко корена носа, захватајући сузну кост, етмоидални лабиринт, под орбите и зигоматичну кост.</a:t>
            </a:r>
            <a:endParaRPr lang="en-US" sz="2800" dirty="0"/>
          </a:p>
        </p:txBody>
      </p:sp>
      <p:pic>
        <p:nvPicPr>
          <p:cNvPr id="4" name="Picture 4" descr="D:\Decherd\Grand Rounds\Maxillary and Periorbital Fractures\Scans\Lefort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239710" y="1824268"/>
            <a:ext cx="5712580" cy="409713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300615497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12215" y="1416049"/>
            <a:ext cx="8975164" cy="3377894"/>
          </a:xfrm>
        </p:spPr>
        <p:txBody>
          <a:bodyPr>
            <a:normAutofit/>
          </a:bodyPr>
          <a:lstStyle/>
          <a:p>
            <a:r>
              <a:rPr lang="sr-Cyrl-RS" b="1" dirty="0">
                <a:solidFill>
                  <a:srgbClr val="FF33CC"/>
                </a:solidFill>
              </a:rPr>
              <a:t>Симптоми </a:t>
            </a:r>
            <a:r>
              <a:rPr lang="sr-Cyrl-RS" dirty="0"/>
              <a:t>– </a:t>
            </a:r>
            <a:r>
              <a:rPr lang="sr-Cyrl-RS" b="1" dirty="0">
                <a:solidFill>
                  <a:srgbClr val="FF33CC"/>
                </a:solidFill>
              </a:rPr>
              <a:t> </a:t>
            </a:r>
            <a:r>
              <a:rPr lang="ru-RU" dirty="0"/>
              <a:t>удубљена горња усна, отворени загрижај, патолошка покретљивост фрагмената, оток околних меких ткива, епистакса, дислокација предњих партија лица, крвни подливи очних капака, диплопија, псеудопрогенија, евентуално стање шока</a:t>
            </a:r>
            <a:endParaRPr lang="sr-Cyrl-RS" b="1" dirty="0">
              <a:solidFill>
                <a:srgbClr val="FF33CC"/>
              </a:solidFill>
            </a:endParaRPr>
          </a:p>
          <a:p>
            <a:r>
              <a:rPr lang="sr-Cyrl-RS" b="1" dirty="0">
                <a:solidFill>
                  <a:srgbClr val="FF33CC"/>
                </a:solidFill>
              </a:rPr>
              <a:t>Дијагноза</a:t>
            </a:r>
            <a:r>
              <a:rPr lang="sr-Cyrl-RS" dirty="0"/>
              <a:t> – анамнеза, клинички преглед, радиолошка </a:t>
            </a:r>
            <a:r>
              <a:rPr lang="sr-Cyrl-RS"/>
              <a:t>испитивања (МСЦТ).</a:t>
            </a: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91510930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1F14CF-DD4E-DF93-4F23-3EB3495BE1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25623"/>
            <a:ext cx="10515600" cy="5351340"/>
          </a:xfrm>
        </p:spPr>
        <p:txBody>
          <a:bodyPr>
            <a:normAutofit/>
          </a:bodyPr>
          <a:lstStyle/>
          <a:p>
            <a:r>
              <a:rPr lang="sr-Cyrl-RS" b="1" dirty="0">
                <a:solidFill>
                  <a:srgbClr val="FF33CC"/>
                </a:solidFill>
              </a:rPr>
              <a:t>Терапија</a:t>
            </a:r>
            <a:r>
              <a:rPr lang="sr-Cyrl-RS" dirty="0"/>
              <a:t> </a:t>
            </a:r>
            <a:r>
              <a:rPr lang="sr-Latn-RS" sz="2600" dirty="0">
                <a:effectLst/>
                <a:ea typeface="Times New Roman" panose="02020603050405020304" pitchFamily="18" charset="0"/>
              </a:rPr>
              <a:t>има два циља: да успостави нормалну функцију структура лица и да обнови његов изглед. дефинитивни третман</a:t>
            </a:r>
            <a:r>
              <a:rPr lang="sr-Cyrl-RS" sz="2600" dirty="0">
                <a:effectLst/>
                <a:ea typeface="Times New Roman" panose="02020603050405020304" pitchFamily="18" charset="0"/>
              </a:rPr>
              <a:t> ових</a:t>
            </a:r>
            <a:r>
              <a:rPr lang="sr-Latn-RS" sz="2600" dirty="0">
                <a:effectLst/>
                <a:ea typeface="Times New Roman" panose="02020603050405020304" pitchFamily="18" charset="0"/>
              </a:rPr>
              <a:t> повреда </a:t>
            </a:r>
            <a:r>
              <a:rPr lang="sr-Cyrl-RS" sz="2600" dirty="0">
                <a:effectLst/>
                <a:ea typeface="Times New Roman" panose="02020603050405020304" pitchFamily="18" charset="0"/>
              </a:rPr>
              <a:t>се </a:t>
            </a:r>
            <a:r>
              <a:rPr lang="sr-Latn-RS" sz="2600" dirty="0">
                <a:effectLst/>
                <a:ea typeface="Times New Roman" panose="02020603050405020304" pitchFamily="18" charset="0"/>
              </a:rPr>
              <a:t>спров</a:t>
            </a:r>
            <a:r>
              <a:rPr lang="sr-Cyrl-RS" sz="2600" dirty="0">
                <a:effectLst/>
                <a:ea typeface="Times New Roman" panose="02020603050405020304" pitchFamily="18" charset="0"/>
              </a:rPr>
              <a:t>оди</a:t>
            </a:r>
            <a:r>
              <a:rPr lang="sr-Latn-RS" sz="2600" dirty="0">
                <a:effectLst/>
                <a:ea typeface="Times New Roman" panose="02020603050405020304" pitchFamily="18" charset="0"/>
              </a:rPr>
              <a:t> унутар првих 7-10 дана од повреде</a:t>
            </a:r>
            <a:r>
              <a:rPr lang="sr-Cyrl-RS" sz="2600" dirty="0">
                <a:ea typeface="Times New Roman" panose="02020603050405020304" pitchFamily="18" charset="0"/>
              </a:rPr>
              <a:t>.</a:t>
            </a:r>
          </a:p>
          <a:p>
            <a:r>
              <a:rPr lang="en-US" sz="2600" dirty="0" err="1">
                <a:effectLst/>
                <a:ea typeface="Times New Roman" panose="02020603050405020304" pitchFamily="18" charset="0"/>
              </a:rPr>
              <a:t>Преломе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средњег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масива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лица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sr-Cyrl-RS" sz="2600" dirty="0">
                <a:effectLst/>
                <a:ea typeface="Times New Roman" panose="02020603050405020304" pitchFamily="18" charset="0"/>
              </a:rPr>
              <a:t>збрињавамо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два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</a:rPr>
              <a:t>начина</a:t>
            </a:r>
            <a:r>
              <a:rPr lang="en-US" sz="2600" dirty="0">
                <a:effectLst/>
                <a:ea typeface="Times New Roman" panose="02020603050405020304" pitchFamily="18" charset="0"/>
              </a:rPr>
              <a:t>: </a:t>
            </a:r>
          </a:p>
          <a:p>
            <a:pPr marL="800100" lvl="1" indent="-342900" algn="just">
              <a:spcBef>
                <a:spcPts val="0"/>
              </a:spcBef>
              <a:buFont typeface="+mj-lt"/>
              <a:buAutoNum type="arabicPeriod"/>
            </a:pP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Конзервативно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затворена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метода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путем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максиломандибуларне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фиксације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(MMF)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одговарајућим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шинама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жицом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800100" lvl="1" indent="-342900" algn="just">
              <a:spcBef>
                <a:spcPts val="0"/>
              </a:spcBef>
              <a:buFont typeface="+mj-lt"/>
              <a:buAutoNum type="arabicPeriod"/>
            </a:pP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Хируршки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отворена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метода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начин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стандардни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третман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код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ових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фрактур</a:t>
            </a:r>
            <a:r>
              <a:rPr lang="sr-Cyrl-R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Ради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отворена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репозиција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унутрашња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фиксација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тј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остеосинтеза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титанијумским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плочицама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 И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код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ове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методе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такође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користити</a:t>
            </a:r>
            <a:r>
              <a:rPr lang="en-US" sz="2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MMF.</a:t>
            </a:r>
            <a:endParaRPr lang="sr-Cyrl-RS" sz="26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 algn="just">
              <a:spcBef>
                <a:spcPts val="0"/>
              </a:spcBef>
              <a:buFont typeface="+mj-lt"/>
              <a:buAutoNum type="arabicPeriod"/>
            </a:pPr>
            <a:r>
              <a:rPr lang="sr-Cyrl-RS" sz="2600" dirty="0"/>
              <a:t>Од медикаменозног третмана оринирају се: АТ заштита, антибиотици, аналгетици.</a:t>
            </a:r>
            <a:endParaRPr lang="en-US" sz="2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8224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2" descr="Figure, A: Unilateral choanal atresia; B: Bilateral choanal atresia.  Contributed by Claudio Andaloro, MD] - StatPearls - NCBI Bookshel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669" y="1052736"/>
            <a:ext cx="7229726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35681" y="3717032"/>
            <a:ext cx="7013702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400" dirty="0"/>
              <a:t>Поглед на хоане из епифаринкса (постназални поглед)</a:t>
            </a:r>
            <a:r>
              <a:rPr lang="sr-Latn-RS" sz="2400" dirty="0"/>
              <a:t>:</a:t>
            </a:r>
          </a:p>
          <a:p>
            <a:pPr marL="342900" indent="-342900">
              <a:buAutoNum type="alphaUcPeriod"/>
            </a:pPr>
            <a:r>
              <a:rPr lang="sr-Cyrl-RS" sz="2400" dirty="0"/>
              <a:t>Једнострана атрезија</a:t>
            </a:r>
            <a:endParaRPr lang="sr-Latn-RS" sz="2400" dirty="0"/>
          </a:p>
          <a:p>
            <a:r>
              <a:rPr lang="sr-Cyrl-RS" sz="2400" dirty="0"/>
              <a:t>Б. Обострана атрезија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36374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7" y="1268760"/>
            <a:ext cx="3699727" cy="2664296"/>
          </a:xfrm>
          <a:prstGeom prst="rect">
            <a:avLst/>
          </a:prstGeom>
        </p:spPr>
      </p:pic>
      <p:pic>
        <p:nvPicPr>
          <p:cNvPr id="148482" name="Picture 2" descr="Bilateral choanal atresia in axial C. Atresia CT revealed bilateral... |  Download Scientific Diagra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88" b="12588"/>
          <a:stretch/>
        </p:blipFill>
        <p:spPr bwMode="auto">
          <a:xfrm>
            <a:off x="6240016" y="1272434"/>
            <a:ext cx="3312368" cy="2660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279577" y="4077072"/>
            <a:ext cx="3699727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dirty="0"/>
              <a:t>Аксијални пресек на КТ: једнострана атрезија</a:t>
            </a: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6265359" y="4077072"/>
            <a:ext cx="328702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sz="2000" dirty="0"/>
              <a:t>Аксијални пресек на КТ: обострана атрезија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104550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901014" cy="1143000"/>
          </a:xfrm>
        </p:spPr>
        <p:txBody>
          <a:bodyPr>
            <a:noAutofit/>
          </a:bodyPr>
          <a:lstStyle/>
          <a:p>
            <a:r>
              <a:rPr lang="sr-Cyrl-RS" b="1" dirty="0">
                <a:solidFill>
                  <a:schemeClr val="tx1"/>
                </a:solidFill>
              </a:rPr>
              <a:t>ЧИР НОСА </a:t>
            </a:r>
            <a:r>
              <a:rPr lang="x-none">
                <a:solidFill>
                  <a:srgbClr val="0070C0"/>
                </a:solidFill>
              </a:rPr>
              <a:t>(Furunculus </a:t>
            </a:r>
            <a:r>
              <a:rPr lang="x-none" dirty="0">
                <a:solidFill>
                  <a:srgbClr val="0070C0"/>
                </a:solidFill>
              </a:rPr>
              <a:t>nasi)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07308" y="1928802"/>
            <a:ext cx="10684476" cy="3614750"/>
          </a:xfrm>
        </p:spPr>
        <p:txBody>
          <a:bodyPr>
            <a:normAutofit/>
          </a:bodyPr>
          <a:lstStyle/>
          <a:p>
            <a:r>
              <a:rPr lang="x-none" dirty="0"/>
              <a:t>Представља гнојно запаљење корена длачице врха носа, а захвата и вестибулум и горње делове усне.</a:t>
            </a:r>
          </a:p>
          <a:p>
            <a:r>
              <a:rPr lang="x-none" b="1" dirty="0">
                <a:solidFill>
                  <a:srgbClr val="6600CC"/>
                </a:solidFill>
              </a:rPr>
              <a:t>Етиологија</a:t>
            </a:r>
            <a:r>
              <a:rPr lang="x-none" dirty="0">
                <a:solidFill>
                  <a:srgbClr val="6600CC"/>
                </a:solidFill>
              </a:rPr>
              <a:t> </a:t>
            </a:r>
            <a:r>
              <a:rPr lang="x-none" dirty="0"/>
              <a:t>– механичка озледа коже врха носа или вестибулума (чупање длачица, чачкање носа).</a:t>
            </a:r>
          </a:p>
          <a:p>
            <a:r>
              <a:rPr lang="x-none" b="1" dirty="0">
                <a:solidFill>
                  <a:srgbClr val="6600CC"/>
                </a:solidFill>
              </a:rPr>
              <a:t>Симптоматологија</a:t>
            </a:r>
            <a:r>
              <a:rPr lang="x-none" dirty="0"/>
              <a:t> – црвенило и јако болан оток, главобоља, повишена температура, гнојни чеп у средини.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03505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37967" y="928670"/>
            <a:ext cx="10412627" cy="457203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6600CC"/>
                </a:solidFill>
              </a:rPr>
              <a:t>Дијагноза</a:t>
            </a:r>
            <a:r>
              <a:rPr lang="ru-RU" dirty="0"/>
              <a:t> – анамнеза, клинички преглед (инспекција, предња риноскопија).</a:t>
            </a:r>
            <a:endParaRPr lang="x-none" dirty="0"/>
          </a:p>
          <a:p>
            <a:r>
              <a:rPr lang="ru-RU" b="1" dirty="0">
                <a:solidFill>
                  <a:srgbClr val="6600CC"/>
                </a:solidFill>
              </a:rPr>
              <a:t>Диференцијална дијагноза </a:t>
            </a:r>
            <a:r>
              <a:rPr lang="ru-RU" dirty="0"/>
              <a:t>– еризипел</a:t>
            </a:r>
            <a:endParaRPr lang="x-none" dirty="0"/>
          </a:p>
          <a:p>
            <a:r>
              <a:rPr lang="ru-RU" b="1" dirty="0">
                <a:solidFill>
                  <a:srgbClr val="6600CC"/>
                </a:solidFill>
              </a:rPr>
              <a:t>Терапија</a:t>
            </a:r>
            <a:r>
              <a:rPr lang="ru-RU" dirty="0"/>
              <a:t> – </a:t>
            </a:r>
            <a:r>
              <a:rPr lang="ru-RU" b="1" dirty="0">
                <a:solidFill>
                  <a:srgbClr val="C00000"/>
                </a:solidFill>
              </a:rPr>
              <a:t>конзервативна</a:t>
            </a:r>
            <a:r>
              <a:rPr lang="ru-RU" dirty="0"/>
              <a:t> : антибиотици, аналгетици.</a:t>
            </a:r>
            <a:endParaRPr lang="x-none" dirty="0"/>
          </a:p>
          <a:p>
            <a:pPr lvl="1"/>
            <a:r>
              <a:rPr lang="ru-RU" dirty="0"/>
              <a:t>због могућности преношења инфекције преко </a:t>
            </a:r>
            <a:r>
              <a:rPr lang="ru-RU" dirty="0">
                <a:solidFill>
                  <a:srgbClr val="C00000"/>
                </a:solidFill>
              </a:rPr>
              <a:t>в. ангуларис</a:t>
            </a:r>
            <a:r>
              <a:rPr lang="ru-RU" dirty="0"/>
              <a:t> и </a:t>
            </a:r>
            <a:r>
              <a:rPr lang="ru-RU" dirty="0">
                <a:solidFill>
                  <a:srgbClr val="C00000"/>
                </a:solidFill>
              </a:rPr>
              <a:t>в. о</a:t>
            </a:r>
            <a:r>
              <a:rPr lang="x-none" dirty="0">
                <a:solidFill>
                  <a:srgbClr val="C00000"/>
                </a:solidFill>
              </a:rPr>
              <a:t>ф</a:t>
            </a:r>
            <a:r>
              <a:rPr lang="ru-RU" dirty="0">
                <a:solidFill>
                  <a:srgbClr val="C00000"/>
                </a:solidFill>
              </a:rPr>
              <a:t>талмике </a:t>
            </a:r>
            <a:r>
              <a:rPr lang="ru-RU" dirty="0"/>
              <a:t>у </a:t>
            </a:r>
            <a:r>
              <a:rPr lang="ru-RU" dirty="0">
                <a:solidFill>
                  <a:srgbClr val="C00000"/>
                </a:solidFill>
              </a:rPr>
              <a:t>синус кавернозус</a:t>
            </a:r>
            <a:r>
              <a:rPr lang="ru-RU" dirty="0"/>
              <a:t>, што може да доведе до његове тромбозе и јако тешких последица, у дијагностичком и терапијском поступку фурункулус носа </a:t>
            </a:r>
            <a:r>
              <a:rPr lang="ru-RU" b="1" u="sng" dirty="0">
                <a:solidFill>
                  <a:srgbClr val="C00000"/>
                </a:solidFill>
              </a:rPr>
              <a:t>никада не треба истискивати</a:t>
            </a:r>
            <a:r>
              <a:rPr lang="ru-RU" u="sng" dirty="0">
                <a:solidFill>
                  <a:srgbClr val="C00000"/>
                </a:solidFill>
              </a:rPr>
              <a:t> !</a:t>
            </a:r>
            <a:endParaRPr lang="en-US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9234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1830</Words>
  <Application>Microsoft Office PowerPoint</Application>
  <PresentationFormat>Widescreen</PresentationFormat>
  <Paragraphs>133</Paragraphs>
  <Slides>53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9" baseType="lpstr">
      <vt:lpstr>Arial</vt:lpstr>
      <vt:lpstr>Calibri</vt:lpstr>
      <vt:lpstr>Calibri Light</vt:lpstr>
      <vt:lpstr>Times New Roman</vt:lpstr>
      <vt:lpstr>Office Theme</vt:lpstr>
      <vt:lpstr>Photo Editor Photo</vt:lpstr>
      <vt:lpstr>Атрезија хоана  Чир вестибулума носа Повреде носа и лица</vt:lpstr>
      <vt:lpstr>Атрезија хоана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ЧИР НОСА (Furunculus nasi)</vt:lpstr>
      <vt:lpstr>PowerPoint Presentation</vt:lpstr>
      <vt:lpstr>Фурункул носа</vt:lpstr>
      <vt:lpstr>ПОВРЕДЕ НОСА И ЛИЦА</vt:lpstr>
      <vt:lpstr>Повреде носа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Хематом носне преграде</vt:lpstr>
      <vt:lpstr>PowerPoint Presentation</vt:lpstr>
      <vt:lpstr>PowerPoint Presentation</vt:lpstr>
      <vt:lpstr>PowerPoint Presentation</vt:lpstr>
      <vt:lpstr>PowerPoint Presentation</vt:lpstr>
      <vt:lpstr>ПОВРЕДЕ ЛИЦА</vt:lpstr>
      <vt:lpstr>Назо-орбито-етмоидне фрактуре </vt:lpstr>
      <vt:lpstr>PowerPoint Presentation</vt:lpstr>
      <vt:lpstr>Фрактура оба етмоидна синуса</vt:lpstr>
      <vt:lpstr>Фрактура фронталног синуса</vt:lpstr>
      <vt:lpstr>PowerPoint Presentation</vt:lpstr>
      <vt:lpstr>Фрактура предњег зида левог фронталног синуса</vt:lpstr>
      <vt:lpstr>Фрактура предњег зида оба фронтална синуса са фрактуром зидова леве орбите</vt:lpstr>
      <vt:lpstr>Импресивна фрактура предњег зида оба фронтална синуса</vt:lpstr>
      <vt:lpstr>Конквасантна фрактура предњег и задњег зида оба фронталног синуса</vt:lpstr>
      <vt:lpstr>PowerPoint Presentation</vt:lpstr>
      <vt:lpstr>МАКСИЛОФАЦИЈАЛНЕ  ПОВРЕДЕ</vt:lpstr>
      <vt:lpstr>Зигоматично-максиларне фрактуре</vt:lpstr>
      <vt:lpstr>PowerPoint Presentation</vt:lpstr>
      <vt:lpstr>Фрактура зигоматичне кости - шематски</vt:lpstr>
      <vt:lpstr>PowerPoint Presentation</vt:lpstr>
      <vt:lpstr>Индиректни прелом пода орбите (Blow-out фрактура)</vt:lpstr>
      <vt:lpstr>Механизам повређивања</vt:lpstr>
      <vt:lpstr>Фрактура са пролапсом орбиталног садржаја</vt:lpstr>
      <vt:lpstr>Фрактура са пнеумоорбитом</vt:lpstr>
      <vt:lpstr>Фрактура са хематосинусом</vt:lpstr>
      <vt:lpstr>Фрактура пода десне орбите – ограничена покретљивост на горе</vt:lpstr>
      <vt:lpstr>PowerPoint Presentation</vt:lpstr>
      <vt:lpstr>Фрактуре средњег масива лица</vt:lpstr>
      <vt:lpstr>Ле Форт I (Геренова фрактура) – фрактурна линија иде алвеоларним наставком одмах изнад коренова горњих зуба, захвата под оба максларна синуса и носа.</vt:lpstr>
      <vt:lpstr>Ле Форт II – фрактурна линија иде преко носних костију, етмоидалног лабиринта и пода орбите, зигоматично максиларне сутуре, захватајући задњи зид максиларног синуса и птеригоидни наставак.</vt:lpstr>
      <vt:lpstr>Ле Форт III – фрактурна линија иде преко корена носа, захватајући сузну кост, етмоидални лабиринт, под орбите и зигоматичну кост.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Ринолошке конгениталне малформације.  Запаљења спољашњег носа.  Алергијски ринитис.  Неалергијски ринитиси.  Специфична запаљењска обољења носа</dc:title>
  <dc:creator>Microsoft account</dc:creator>
  <cp:lastModifiedBy>Branislav Belic</cp:lastModifiedBy>
  <cp:revision>9</cp:revision>
  <dcterms:created xsi:type="dcterms:W3CDTF">2024-01-30T20:40:13Z</dcterms:created>
  <dcterms:modified xsi:type="dcterms:W3CDTF">2024-08-31T21:55:01Z</dcterms:modified>
</cp:coreProperties>
</file>